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6" r:id="rId4"/>
    <p:sldMasterId id="2147483756" r:id="rId5"/>
    <p:sldMasterId id="2147483921" r:id="rId6"/>
    <p:sldMasterId id="2147483684" r:id="rId7"/>
    <p:sldMasterId id="2147483924" r:id="rId8"/>
    <p:sldMasterId id="2147483648" r:id="rId9"/>
  </p:sldMasterIdLst>
  <p:notesMasterIdLst>
    <p:notesMasterId r:id="rId42"/>
  </p:notesMasterIdLst>
  <p:sldIdLst>
    <p:sldId id="296" r:id="rId10"/>
    <p:sldId id="306" r:id="rId11"/>
    <p:sldId id="295" r:id="rId12"/>
    <p:sldId id="300" r:id="rId13"/>
    <p:sldId id="304" r:id="rId14"/>
    <p:sldId id="299" r:id="rId15"/>
    <p:sldId id="262" r:id="rId16"/>
    <p:sldId id="303" r:id="rId17"/>
    <p:sldId id="287" r:id="rId18"/>
    <p:sldId id="286" r:id="rId19"/>
    <p:sldId id="266" r:id="rId20"/>
    <p:sldId id="307" r:id="rId21"/>
    <p:sldId id="293" r:id="rId22"/>
    <p:sldId id="269" r:id="rId23"/>
    <p:sldId id="312" r:id="rId24"/>
    <p:sldId id="271" r:id="rId25"/>
    <p:sldId id="272" r:id="rId26"/>
    <p:sldId id="290" r:id="rId27"/>
    <p:sldId id="274" r:id="rId28"/>
    <p:sldId id="288" r:id="rId29"/>
    <p:sldId id="276" r:id="rId30"/>
    <p:sldId id="310" r:id="rId31"/>
    <p:sldId id="305" r:id="rId32"/>
    <p:sldId id="289" r:id="rId33"/>
    <p:sldId id="284" r:id="rId34"/>
    <p:sldId id="311" r:id="rId35"/>
    <p:sldId id="283" r:id="rId36"/>
    <p:sldId id="281" r:id="rId37"/>
    <p:sldId id="291" r:id="rId38"/>
    <p:sldId id="275" r:id="rId39"/>
    <p:sldId id="285" r:id="rId40"/>
    <p:sldId id="30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796FA5-B43A-6465-BFD9-69278A5DAD3C}" v="3" dt="2021-08-10T18:32:33.481"/>
    <p1510:client id="{6A0148A3-8C7C-97B3-5309-CB6E25B907D8}" v="537" dt="2021-08-07T17:13:52.431"/>
    <p1510:client id="{6B48700E-2E28-4FB9-927D-3BBA87FF0C6C}" v="901" dt="2021-08-07T13:44:06.189"/>
    <p1510:client id="{970EC414-3674-4735-8423-2D77AFD65CEA}" v="1003" dt="2021-08-05T16:56:28.603"/>
    <p1510:client id="{A5D8761A-A11D-BBA7-1796-025B1EF427DB}" v="314" dt="2021-08-06T17:10:45.012"/>
    <p1510:client id="{B6754E12-277F-E1B8-52E0-99AEE0A70AEB}" v="18" dt="2021-08-06T17:09:00.932"/>
    <p1510:client id="{C4868EDD-1323-D184-A897-8EE56DF153A9}" v="56" dt="2021-08-06T16:51:43.730"/>
    <p1510:client id="{CBFE9309-4F0B-C295-F988-D4CBBD7F307D}" v="44" dt="2021-08-06T13:48:18.572"/>
    <p1510:client id="{DC86496E-36E3-2A12-B7A7-1E1386036D5E}" v="288" dt="2021-08-06T17:11:49.431"/>
    <p1510:client id="{FAEC4860-E648-719C-ACC6-98DC74CF1FEF}" v="13" dt="2021-08-05T21:14:07.473"/>
    <p1510:client id="{FB3AC7B8-1D00-F638-2D81-CD6B5A1B54E9}" v="115" dt="2021-08-05T18:29:52.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4.xml.rels><?xml version="1.0" encoding="UTF-8" standalone="yes"?>
<Relationships xmlns="http://schemas.openxmlformats.org/package/2006/relationships"><Relationship Id="rId1" Type="http://schemas.openxmlformats.org/officeDocument/2006/relationships/hyperlink" Target="http://www.luc.edu/FCIP"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s://www.pewresearch.org/social-trends/2020/05/14/on-the-cusp-of-adulthood-and-facing-an-uncertain-future-what-we-know-about-gen-z-so-far-2/"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4.xml.rels><?xml version="1.0" encoding="UTF-8" standalone="yes"?>
<Relationships xmlns="http://schemas.openxmlformats.org/package/2006/relationships"><Relationship Id="rId1" Type="http://schemas.openxmlformats.org/officeDocument/2006/relationships/hyperlink" Target="http://www.luc.edu/FCIP"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www.pewresearch.org/social-trends/2020/05/14/on-the-cusp-of-adulthood-and-facing-an-uncertain-future-what-we-know-about-gen-z-so-far-2/"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C6018C-77DA-4F10-83C8-98740D9D277E}"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48B12120-3FEC-4194-8126-6D19F019F98F}">
      <dgm:prSet/>
      <dgm:spPr/>
      <dgm:t>
        <a:bodyPr/>
        <a:lstStyle/>
        <a:p>
          <a:pPr rtl="0"/>
          <a:r>
            <a:rPr lang="en-US">
              <a:latin typeface="Calibri Light" panose="020F0302020204030204"/>
            </a:rPr>
            <a:t>Agenda</a:t>
          </a:r>
        </a:p>
      </dgm:t>
    </dgm:pt>
    <dgm:pt modelId="{D5C58F01-7E1F-4B9C-9A08-098E79B8A4FE}" type="parTrans" cxnId="{B26CFF38-78AF-41EC-82C2-E27AB5A5E903}">
      <dgm:prSet/>
      <dgm:spPr/>
      <dgm:t>
        <a:bodyPr/>
        <a:lstStyle/>
        <a:p>
          <a:endParaRPr lang="en-US"/>
        </a:p>
      </dgm:t>
    </dgm:pt>
    <dgm:pt modelId="{B89783D5-B906-4B04-932A-72A24791C0AE}" type="sibTrans" cxnId="{B26CFF38-78AF-41EC-82C2-E27AB5A5E903}">
      <dgm:prSet/>
      <dgm:spPr/>
      <dgm:t>
        <a:bodyPr/>
        <a:lstStyle/>
        <a:p>
          <a:endParaRPr lang="en-US"/>
        </a:p>
      </dgm:t>
    </dgm:pt>
    <dgm:pt modelId="{E44F04E9-49B6-4D90-BCBC-BDA49EAE57A8}">
      <dgm:prSet phldr="0"/>
      <dgm:spPr/>
      <dgm:t>
        <a:bodyPr/>
        <a:lstStyle/>
        <a:p>
          <a:pPr algn="l">
            <a:lnSpc>
              <a:spcPct val="90000"/>
            </a:lnSpc>
          </a:pPr>
          <a:endParaRPr lang="en-US">
            <a:latin typeface="Calibri"/>
            <a:cs typeface="Calibri"/>
          </a:endParaRPr>
        </a:p>
      </dgm:t>
    </dgm:pt>
    <dgm:pt modelId="{5484BDCC-D48A-4B7C-BAF6-AF7B99B7C17B}" type="parTrans" cxnId="{E0ADDC83-7D20-4292-9007-B7D22E1E3F48}">
      <dgm:prSet/>
      <dgm:spPr/>
    </dgm:pt>
    <dgm:pt modelId="{28C6DD44-11B9-4E7D-B180-CAC82173D88D}" type="sibTrans" cxnId="{E0ADDC83-7D20-4292-9007-B7D22E1E3F48}">
      <dgm:prSet/>
      <dgm:spPr/>
    </dgm:pt>
    <dgm:pt modelId="{19F6E9E1-4F33-487D-B6E5-5080E8668026}">
      <dgm:prSet phldr="0"/>
      <dgm:spPr/>
      <dgm:t>
        <a:bodyPr/>
        <a:lstStyle/>
        <a:p>
          <a:pPr algn="l" rtl="0">
            <a:lnSpc>
              <a:spcPct val="100000"/>
            </a:lnSpc>
          </a:pPr>
          <a:r>
            <a:rPr lang="en-US">
              <a:latin typeface="Calibri Light" panose="020F0302020204030204"/>
            </a:rPr>
            <a:t>Share our </a:t>
          </a:r>
          <a:r>
            <a:rPr lang="en-US"/>
            <a:t>approach to </a:t>
          </a:r>
          <a:r>
            <a:rPr lang="en-US">
              <a:latin typeface="Calibri Light" panose="020F0302020204030204"/>
            </a:rPr>
            <a:t>professional development </a:t>
          </a:r>
          <a:r>
            <a:rPr lang="en-US"/>
            <a:t>and our </a:t>
          </a:r>
          <a:r>
            <a:rPr lang="en-US">
              <a:latin typeface="Calibri Light" panose="020F0302020204030204"/>
            </a:rPr>
            <a:t>year-long</a:t>
          </a:r>
          <a:r>
            <a:rPr lang="en-US"/>
            <a:t> plan</a:t>
          </a:r>
        </a:p>
      </dgm:t>
    </dgm:pt>
    <dgm:pt modelId="{F7D36371-254B-4A81-B27D-87C8C7FB1404}" type="parTrans" cxnId="{4EB0C3D1-9F1E-4E40-A578-7A751CBD5E8D}">
      <dgm:prSet/>
      <dgm:spPr/>
    </dgm:pt>
    <dgm:pt modelId="{0A7CDB3D-5A41-4C90-B4E9-EEC3CA7D3E3C}" type="sibTrans" cxnId="{4EB0C3D1-9F1E-4E40-A578-7A751CBD5E8D}">
      <dgm:prSet/>
      <dgm:spPr/>
    </dgm:pt>
    <dgm:pt modelId="{4DFBBE20-5F24-488D-AF2F-E0B36BC914CE}">
      <dgm:prSet phldr="0"/>
      <dgm:spPr/>
      <dgm:t>
        <a:bodyPr/>
        <a:lstStyle/>
        <a:p>
          <a:pPr algn="l" rtl="0">
            <a:lnSpc>
              <a:spcPct val="100000"/>
            </a:lnSpc>
          </a:pPr>
          <a:r>
            <a:rPr lang="en-US">
              <a:latin typeface="Calibri Light" panose="020F0302020204030204"/>
            </a:rPr>
            <a:t>Review the </a:t>
          </a:r>
          <a:r>
            <a:rPr lang="en-US"/>
            <a:t> goals of today’s session</a:t>
          </a:r>
        </a:p>
      </dgm:t>
    </dgm:pt>
    <dgm:pt modelId="{7D5EA83C-C4F7-4AAD-A931-1E76EF67B7A8}" type="parTrans" cxnId="{94B83752-DCE4-4A83-9198-99F4AB700AFD}">
      <dgm:prSet/>
      <dgm:spPr/>
    </dgm:pt>
    <dgm:pt modelId="{04CB6B18-65BC-4F90-AE08-70DE710E7017}" type="sibTrans" cxnId="{94B83752-DCE4-4A83-9198-99F4AB700AFD}">
      <dgm:prSet/>
      <dgm:spPr/>
    </dgm:pt>
    <dgm:pt modelId="{0D393698-D75A-47FF-851A-BC228FED8C7A}">
      <dgm:prSet phldr="0"/>
      <dgm:spPr/>
      <dgm:t>
        <a:bodyPr/>
        <a:lstStyle/>
        <a:p>
          <a:pPr algn="l" rtl="0">
            <a:lnSpc>
              <a:spcPct val="100000"/>
            </a:lnSpc>
          </a:pPr>
          <a:r>
            <a:rPr lang="en-US">
              <a:latin typeface="Calibri Light" panose="020F0302020204030204"/>
            </a:rPr>
            <a:t>Interactive workshop: </a:t>
          </a:r>
          <a:r>
            <a:rPr lang="en-US"/>
            <a:t>activities, information sharing, </a:t>
          </a:r>
          <a:r>
            <a:rPr lang="en-US">
              <a:latin typeface="Calibri Light" panose="020F0302020204030204"/>
            </a:rPr>
            <a:t>dialogue</a:t>
          </a:r>
          <a:endParaRPr lang="en-US"/>
        </a:p>
      </dgm:t>
    </dgm:pt>
    <dgm:pt modelId="{1531988D-76CD-4F48-9C5B-0936059F9BCF}" type="parTrans" cxnId="{27C440C4-700F-4F78-BA4B-43BF484BFB28}">
      <dgm:prSet/>
      <dgm:spPr/>
    </dgm:pt>
    <dgm:pt modelId="{739900BA-B52F-43CB-BBA0-820B248682D7}" type="sibTrans" cxnId="{27C440C4-700F-4F78-BA4B-43BF484BFB28}">
      <dgm:prSet/>
      <dgm:spPr/>
    </dgm:pt>
    <dgm:pt modelId="{47875360-6181-4503-9787-0D9C68D3AAB7}" type="pres">
      <dgm:prSet presAssocID="{18C6018C-77DA-4F10-83C8-98740D9D277E}" presName="Name0" presStyleCnt="0">
        <dgm:presLayoutVars>
          <dgm:dir/>
          <dgm:animLvl val="lvl"/>
          <dgm:resizeHandles val="exact"/>
        </dgm:presLayoutVars>
      </dgm:prSet>
      <dgm:spPr/>
    </dgm:pt>
    <dgm:pt modelId="{64C7752B-3284-4978-A0F9-4356BA807FE8}" type="pres">
      <dgm:prSet presAssocID="{48B12120-3FEC-4194-8126-6D19F019F98F}" presName="linNode" presStyleCnt="0"/>
      <dgm:spPr/>
    </dgm:pt>
    <dgm:pt modelId="{1AEA7D82-27A2-4D74-8BDF-4540DBBB9541}" type="pres">
      <dgm:prSet presAssocID="{48B12120-3FEC-4194-8126-6D19F019F98F}" presName="parentText" presStyleLbl="alignNode1" presStyleIdx="0" presStyleCnt="1">
        <dgm:presLayoutVars>
          <dgm:chMax val="1"/>
          <dgm:bulletEnabled/>
        </dgm:presLayoutVars>
      </dgm:prSet>
      <dgm:spPr/>
    </dgm:pt>
    <dgm:pt modelId="{14643BE0-DC84-4916-BC86-913A6D365B04}" type="pres">
      <dgm:prSet presAssocID="{48B12120-3FEC-4194-8126-6D19F019F98F}" presName="descendantText" presStyleLbl="alignAccFollowNode1" presStyleIdx="0" presStyleCnt="1">
        <dgm:presLayoutVars>
          <dgm:bulletEnabled/>
        </dgm:presLayoutVars>
      </dgm:prSet>
      <dgm:spPr/>
    </dgm:pt>
  </dgm:ptLst>
  <dgm:cxnLst>
    <dgm:cxn modelId="{B26CFF38-78AF-41EC-82C2-E27AB5A5E903}" srcId="{18C6018C-77DA-4F10-83C8-98740D9D277E}" destId="{48B12120-3FEC-4194-8126-6D19F019F98F}" srcOrd="0" destOrd="0" parTransId="{D5C58F01-7E1F-4B9C-9A08-098E79B8A4FE}" sibTransId="{B89783D5-B906-4B04-932A-72A24791C0AE}"/>
    <dgm:cxn modelId="{BDB9C23E-C340-47B9-875E-0DA506C90681}" type="presOf" srcId="{E44F04E9-49B6-4D90-BCBC-BDA49EAE57A8}" destId="{14643BE0-DC84-4916-BC86-913A6D365B04}" srcOrd="0" destOrd="3" presId="urn:microsoft.com/office/officeart/2016/7/layout/VerticalSolidActionList"/>
    <dgm:cxn modelId="{986DDD5E-D3D3-4477-949E-39AF9B5BA7AF}" type="presOf" srcId="{4DFBBE20-5F24-488D-AF2F-E0B36BC914CE}" destId="{14643BE0-DC84-4916-BC86-913A6D365B04}" srcOrd="0" destOrd="1" presId="urn:microsoft.com/office/officeart/2016/7/layout/VerticalSolidActionList"/>
    <dgm:cxn modelId="{F37C1F50-862D-4BC5-B8C7-429CDC3566C6}" type="presOf" srcId="{0D393698-D75A-47FF-851A-BC228FED8C7A}" destId="{14643BE0-DC84-4916-BC86-913A6D365B04}" srcOrd="0" destOrd="2" presId="urn:microsoft.com/office/officeart/2016/7/layout/VerticalSolidActionList"/>
    <dgm:cxn modelId="{94B83752-DCE4-4A83-9198-99F4AB700AFD}" srcId="{48B12120-3FEC-4194-8126-6D19F019F98F}" destId="{4DFBBE20-5F24-488D-AF2F-E0B36BC914CE}" srcOrd="1" destOrd="0" parTransId="{7D5EA83C-C4F7-4AAD-A931-1E76EF67B7A8}" sibTransId="{04CB6B18-65BC-4F90-AE08-70DE710E7017}"/>
    <dgm:cxn modelId="{71286853-7F44-4C3D-8A28-30A5C0B2ACBC}" type="presOf" srcId="{48B12120-3FEC-4194-8126-6D19F019F98F}" destId="{1AEA7D82-27A2-4D74-8BDF-4540DBBB9541}" srcOrd="0" destOrd="0" presId="urn:microsoft.com/office/officeart/2016/7/layout/VerticalSolidActionList"/>
    <dgm:cxn modelId="{E0ADDC83-7D20-4292-9007-B7D22E1E3F48}" srcId="{48B12120-3FEC-4194-8126-6D19F019F98F}" destId="{E44F04E9-49B6-4D90-BCBC-BDA49EAE57A8}" srcOrd="3" destOrd="0" parTransId="{5484BDCC-D48A-4B7C-BAF6-AF7B99B7C17B}" sibTransId="{28C6DD44-11B9-4E7D-B180-CAC82173D88D}"/>
    <dgm:cxn modelId="{4EDF8887-A1E9-4A61-BAA3-FB95CF432EC4}" type="presOf" srcId="{18C6018C-77DA-4F10-83C8-98740D9D277E}" destId="{47875360-6181-4503-9787-0D9C68D3AAB7}" srcOrd="0" destOrd="0" presId="urn:microsoft.com/office/officeart/2016/7/layout/VerticalSolidActionList"/>
    <dgm:cxn modelId="{54D1BC9E-7714-482D-B863-1FB68DA6C651}" type="presOf" srcId="{19F6E9E1-4F33-487D-B6E5-5080E8668026}" destId="{14643BE0-DC84-4916-BC86-913A6D365B04}" srcOrd="0" destOrd="0" presId="urn:microsoft.com/office/officeart/2016/7/layout/VerticalSolidActionList"/>
    <dgm:cxn modelId="{27C440C4-700F-4F78-BA4B-43BF484BFB28}" srcId="{48B12120-3FEC-4194-8126-6D19F019F98F}" destId="{0D393698-D75A-47FF-851A-BC228FED8C7A}" srcOrd="2" destOrd="0" parTransId="{1531988D-76CD-4F48-9C5B-0936059F9BCF}" sibTransId="{739900BA-B52F-43CB-BBA0-820B248682D7}"/>
    <dgm:cxn modelId="{4EB0C3D1-9F1E-4E40-A578-7A751CBD5E8D}" srcId="{48B12120-3FEC-4194-8126-6D19F019F98F}" destId="{19F6E9E1-4F33-487D-B6E5-5080E8668026}" srcOrd="0" destOrd="0" parTransId="{F7D36371-254B-4A81-B27D-87C8C7FB1404}" sibTransId="{0A7CDB3D-5A41-4C90-B4E9-EEC3CA7D3E3C}"/>
    <dgm:cxn modelId="{50DF6FAD-B7DE-4E4B-9F2E-3EC352239C22}" type="presParOf" srcId="{47875360-6181-4503-9787-0D9C68D3AAB7}" destId="{64C7752B-3284-4978-A0F9-4356BA807FE8}" srcOrd="0" destOrd="0" presId="urn:microsoft.com/office/officeart/2016/7/layout/VerticalSolidActionList"/>
    <dgm:cxn modelId="{B26C9BC2-BF4E-4BA2-92C5-49A070277811}" type="presParOf" srcId="{64C7752B-3284-4978-A0F9-4356BA807FE8}" destId="{1AEA7D82-27A2-4D74-8BDF-4540DBBB9541}" srcOrd="0" destOrd="0" presId="urn:microsoft.com/office/officeart/2016/7/layout/VerticalSolidActionList"/>
    <dgm:cxn modelId="{354133E2-DBAE-40E4-BEA6-47B3A540F1D9}" type="presParOf" srcId="{64C7752B-3284-4978-A0F9-4356BA807FE8}" destId="{14643BE0-DC84-4916-BC86-913A6D365B04}"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C6018C-77DA-4F10-83C8-98740D9D277E}"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48B12120-3FEC-4194-8126-6D19F019F98F}">
      <dgm:prSet/>
      <dgm:spPr/>
      <dgm:t>
        <a:bodyPr/>
        <a:lstStyle/>
        <a:p>
          <a:pPr rtl="0"/>
          <a:r>
            <a:rPr lang="en-US">
              <a:latin typeface="Calibri Light" panose="020F0302020204030204"/>
            </a:rPr>
            <a:t>Session Outcomes</a:t>
          </a:r>
        </a:p>
      </dgm:t>
    </dgm:pt>
    <dgm:pt modelId="{D5C58F01-7E1F-4B9C-9A08-098E79B8A4FE}" type="parTrans" cxnId="{B26CFF38-78AF-41EC-82C2-E27AB5A5E903}">
      <dgm:prSet/>
      <dgm:spPr/>
      <dgm:t>
        <a:bodyPr/>
        <a:lstStyle/>
        <a:p>
          <a:endParaRPr lang="en-US"/>
        </a:p>
      </dgm:t>
    </dgm:pt>
    <dgm:pt modelId="{B89783D5-B906-4B04-932A-72A24791C0AE}" type="sibTrans" cxnId="{B26CFF38-78AF-41EC-82C2-E27AB5A5E903}">
      <dgm:prSet/>
      <dgm:spPr/>
      <dgm:t>
        <a:bodyPr/>
        <a:lstStyle/>
        <a:p>
          <a:endParaRPr lang="en-US"/>
        </a:p>
      </dgm:t>
    </dgm:pt>
    <dgm:pt modelId="{6592386A-A1DD-43E3-89EA-1ACA91AABFE5}">
      <dgm:prSet phldr="0"/>
      <dgm:spPr/>
      <dgm:t>
        <a:bodyPr/>
        <a:lstStyle/>
        <a:p>
          <a:pPr algn="l">
            <a:lnSpc>
              <a:spcPct val="100000"/>
            </a:lnSpc>
          </a:pPr>
          <a:r>
            <a:rPr lang="en-US"/>
            <a:t>Recognize the five components of the IPP (context, experience, reflection, action, evaluation) </a:t>
          </a:r>
        </a:p>
      </dgm:t>
    </dgm:pt>
    <dgm:pt modelId="{C7716A87-96EC-4C97-8F97-7C51A9433595}" type="parTrans" cxnId="{402B2D46-5DFF-4A7A-B6A1-4C28280F02DE}">
      <dgm:prSet/>
      <dgm:spPr/>
    </dgm:pt>
    <dgm:pt modelId="{A155B5FC-EB9A-4D8C-9F3C-4E741D08E534}" type="sibTrans" cxnId="{402B2D46-5DFF-4A7A-B6A1-4C28280F02DE}">
      <dgm:prSet/>
      <dgm:spPr/>
    </dgm:pt>
    <dgm:pt modelId="{1263CC56-63C5-4DC2-B70F-30F311C3FE34}">
      <dgm:prSet phldr="0"/>
      <dgm:spPr/>
      <dgm:t>
        <a:bodyPr/>
        <a:lstStyle/>
        <a:p>
          <a:pPr algn="l"/>
          <a:r>
            <a:rPr lang="en-US"/>
            <a:t>Give examples of strategies you can use in your teaching and course design that may be especially effective with generation z students</a:t>
          </a:r>
        </a:p>
      </dgm:t>
    </dgm:pt>
    <dgm:pt modelId="{AAEDD0E0-0DE3-4C62-94ED-7F8942606694}" type="parTrans" cxnId="{61313AED-940C-426B-B7C9-CFC1B9AA433E}">
      <dgm:prSet/>
      <dgm:spPr/>
    </dgm:pt>
    <dgm:pt modelId="{71A5A33B-A735-4544-83A1-F466DC8E5C15}" type="sibTrans" cxnId="{61313AED-940C-426B-B7C9-CFC1B9AA433E}">
      <dgm:prSet/>
      <dgm:spPr/>
    </dgm:pt>
    <dgm:pt modelId="{E44F04E9-49B6-4D90-BCBC-BDA49EAE57A8}">
      <dgm:prSet phldr="0"/>
      <dgm:spPr/>
      <dgm:t>
        <a:bodyPr/>
        <a:lstStyle/>
        <a:p>
          <a:pPr algn="l">
            <a:lnSpc>
              <a:spcPct val="90000"/>
            </a:lnSpc>
          </a:pPr>
          <a:endParaRPr lang="en-US">
            <a:latin typeface="Calibri"/>
            <a:cs typeface="Calibri"/>
          </a:endParaRPr>
        </a:p>
      </dgm:t>
    </dgm:pt>
    <dgm:pt modelId="{5484BDCC-D48A-4B7C-BAF6-AF7B99B7C17B}" type="parTrans" cxnId="{E0ADDC83-7D20-4292-9007-B7D22E1E3F48}">
      <dgm:prSet/>
      <dgm:spPr/>
    </dgm:pt>
    <dgm:pt modelId="{28C6DD44-11B9-4E7D-B180-CAC82173D88D}" type="sibTrans" cxnId="{E0ADDC83-7D20-4292-9007-B7D22E1E3F48}">
      <dgm:prSet/>
      <dgm:spPr/>
    </dgm:pt>
    <dgm:pt modelId="{C29C062E-280E-4F7B-8DC0-302327FCDEC3}">
      <dgm:prSet phldr="0"/>
      <dgm:spPr/>
      <dgm:t>
        <a:bodyPr/>
        <a:lstStyle/>
        <a:p>
          <a:pPr algn="l">
            <a:lnSpc>
              <a:spcPct val="100000"/>
            </a:lnSpc>
          </a:pPr>
          <a:r>
            <a:rPr lang="en-US"/>
            <a:t>Explain how you can use, or modify, the activities you did today for use with your students </a:t>
          </a:r>
        </a:p>
      </dgm:t>
    </dgm:pt>
    <dgm:pt modelId="{D1EB924F-9E4B-47B2-88E6-13C0497C7826}" type="parTrans" cxnId="{AE2BF882-0365-4FA2-BDBF-12709C8A9B94}">
      <dgm:prSet/>
      <dgm:spPr/>
    </dgm:pt>
    <dgm:pt modelId="{456A6E84-1965-4882-9238-74D99F37C10C}" type="sibTrans" cxnId="{AE2BF882-0365-4FA2-BDBF-12709C8A9B94}">
      <dgm:prSet/>
      <dgm:spPr/>
    </dgm:pt>
    <dgm:pt modelId="{29AA25BA-2212-485E-8CAD-B50601F06F72}">
      <dgm:prSet phldr="0"/>
      <dgm:spPr/>
      <dgm:t>
        <a:bodyPr/>
        <a:lstStyle/>
        <a:p>
          <a:pPr algn="l">
            <a:lnSpc>
              <a:spcPct val="100000"/>
            </a:lnSpc>
          </a:pPr>
          <a:r>
            <a:rPr lang="en-US"/>
            <a:t>Describe some characteristics of generation z students </a:t>
          </a:r>
        </a:p>
      </dgm:t>
    </dgm:pt>
    <dgm:pt modelId="{46E94650-5D8C-4A18-893B-4A2288BAFD00}" type="parTrans" cxnId="{6991C230-DB58-481A-A3B2-D985003BBF3C}">
      <dgm:prSet/>
      <dgm:spPr/>
    </dgm:pt>
    <dgm:pt modelId="{3979F73E-8E96-4E47-8134-B60A1FC8B60E}" type="sibTrans" cxnId="{6991C230-DB58-481A-A3B2-D985003BBF3C}">
      <dgm:prSet/>
      <dgm:spPr/>
    </dgm:pt>
    <dgm:pt modelId="{6CB57C8C-9068-4003-9EAB-C8701F51EEE6}">
      <dgm:prSet phldr="0"/>
      <dgm:spPr/>
      <dgm:t>
        <a:bodyPr/>
        <a:lstStyle/>
        <a:p>
          <a:pPr algn="l"/>
          <a:r>
            <a:rPr lang="en-US"/>
            <a:t>Demonstrate awareness of where to continue to get support related to teaching and learning on campus</a:t>
          </a:r>
        </a:p>
      </dgm:t>
    </dgm:pt>
    <dgm:pt modelId="{9F3CAC1A-42EF-4245-B7CD-F325EB254EEB}" type="parTrans" cxnId="{A9DAF5EE-59D5-4A10-978E-8D4DA9751954}">
      <dgm:prSet/>
      <dgm:spPr/>
    </dgm:pt>
    <dgm:pt modelId="{C5AD9813-229A-482B-9AA3-4CA3A2EAEE79}" type="sibTrans" cxnId="{A9DAF5EE-59D5-4A10-978E-8D4DA9751954}">
      <dgm:prSet/>
      <dgm:spPr/>
    </dgm:pt>
    <dgm:pt modelId="{47875360-6181-4503-9787-0D9C68D3AAB7}" type="pres">
      <dgm:prSet presAssocID="{18C6018C-77DA-4F10-83C8-98740D9D277E}" presName="Name0" presStyleCnt="0">
        <dgm:presLayoutVars>
          <dgm:dir/>
          <dgm:animLvl val="lvl"/>
          <dgm:resizeHandles val="exact"/>
        </dgm:presLayoutVars>
      </dgm:prSet>
      <dgm:spPr/>
    </dgm:pt>
    <dgm:pt modelId="{64C7752B-3284-4978-A0F9-4356BA807FE8}" type="pres">
      <dgm:prSet presAssocID="{48B12120-3FEC-4194-8126-6D19F019F98F}" presName="linNode" presStyleCnt="0"/>
      <dgm:spPr/>
    </dgm:pt>
    <dgm:pt modelId="{1AEA7D82-27A2-4D74-8BDF-4540DBBB9541}" type="pres">
      <dgm:prSet presAssocID="{48B12120-3FEC-4194-8126-6D19F019F98F}" presName="parentText" presStyleLbl="alignNode1" presStyleIdx="0" presStyleCnt="1">
        <dgm:presLayoutVars>
          <dgm:chMax val="1"/>
          <dgm:bulletEnabled/>
        </dgm:presLayoutVars>
      </dgm:prSet>
      <dgm:spPr/>
    </dgm:pt>
    <dgm:pt modelId="{14643BE0-DC84-4916-BC86-913A6D365B04}" type="pres">
      <dgm:prSet presAssocID="{48B12120-3FEC-4194-8126-6D19F019F98F}" presName="descendantText" presStyleLbl="alignAccFollowNode1" presStyleIdx="0" presStyleCnt="1">
        <dgm:presLayoutVars>
          <dgm:bulletEnabled/>
        </dgm:presLayoutVars>
      </dgm:prSet>
      <dgm:spPr/>
    </dgm:pt>
  </dgm:ptLst>
  <dgm:cxnLst>
    <dgm:cxn modelId="{70A24F00-C7CD-4982-8874-45B01DA9CB3D}" type="presOf" srcId="{1263CC56-63C5-4DC2-B70F-30F311C3FE34}" destId="{14643BE0-DC84-4916-BC86-913A6D365B04}" srcOrd="0" destOrd="3" presId="urn:microsoft.com/office/officeart/2016/7/layout/VerticalSolidActionList"/>
    <dgm:cxn modelId="{6991C230-DB58-481A-A3B2-D985003BBF3C}" srcId="{48B12120-3FEC-4194-8126-6D19F019F98F}" destId="{29AA25BA-2212-485E-8CAD-B50601F06F72}" srcOrd="2" destOrd="0" parTransId="{46E94650-5D8C-4A18-893B-4A2288BAFD00}" sibTransId="{3979F73E-8E96-4E47-8134-B60A1FC8B60E}"/>
    <dgm:cxn modelId="{B26CFF38-78AF-41EC-82C2-E27AB5A5E903}" srcId="{18C6018C-77DA-4F10-83C8-98740D9D277E}" destId="{48B12120-3FEC-4194-8126-6D19F019F98F}" srcOrd="0" destOrd="0" parTransId="{D5C58F01-7E1F-4B9C-9A08-098E79B8A4FE}" sibTransId="{B89783D5-B906-4B04-932A-72A24791C0AE}"/>
    <dgm:cxn modelId="{71D80841-86BB-4F65-A74A-EBEB79CBB2B3}" type="presOf" srcId="{C29C062E-280E-4F7B-8DC0-302327FCDEC3}" destId="{14643BE0-DC84-4916-BC86-913A6D365B04}" srcOrd="0" destOrd="0" presId="urn:microsoft.com/office/officeart/2016/7/layout/VerticalSolidActionList"/>
    <dgm:cxn modelId="{402B2D46-5DFF-4A7A-B6A1-4C28280F02DE}" srcId="{48B12120-3FEC-4194-8126-6D19F019F98F}" destId="{6592386A-A1DD-43E3-89EA-1ACA91AABFE5}" srcOrd="1" destOrd="0" parTransId="{C7716A87-96EC-4C97-8F97-7C51A9433595}" sibTransId="{A155B5FC-EB9A-4D8C-9F3C-4E741D08E534}"/>
    <dgm:cxn modelId="{CDB20B4A-9659-498E-B581-5E79391DFF22}" type="presOf" srcId="{6592386A-A1DD-43E3-89EA-1ACA91AABFE5}" destId="{14643BE0-DC84-4916-BC86-913A6D365B04}" srcOrd="0" destOrd="1" presId="urn:microsoft.com/office/officeart/2016/7/layout/VerticalSolidActionList"/>
    <dgm:cxn modelId="{51471951-8C41-45A7-BEFB-84AB5FF39EA5}" type="presOf" srcId="{E44F04E9-49B6-4D90-BCBC-BDA49EAE57A8}" destId="{14643BE0-DC84-4916-BC86-913A6D365B04}" srcOrd="0" destOrd="5" presId="urn:microsoft.com/office/officeart/2016/7/layout/VerticalSolidActionList"/>
    <dgm:cxn modelId="{18045081-1E08-4FED-A541-8D803CE379AF}" type="presOf" srcId="{29AA25BA-2212-485E-8CAD-B50601F06F72}" destId="{14643BE0-DC84-4916-BC86-913A6D365B04}" srcOrd="0" destOrd="2" presId="urn:microsoft.com/office/officeart/2016/7/layout/VerticalSolidActionList"/>
    <dgm:cxn modelId="{AE2BF882-0365-4FA2-BDBF-12709C8A9B94}" srcId="{48B12120-3FEC-4194-8126-6D19F019F98F}" destId="{C29C062E-280E-4F7B-8DC0-302327FCDEC3}" srcOrd="0" destOrd="0" parTransId="{D1EB924F-9E4B-47B2-88E6-13C0497C7826}" sibTransId="{456A6E84-1965-4882-9238-74D99F37C10C}"/>
    <dgm:cxn modelId="{E0ADDC83-7D20-4292-9007-B7D22E1E3F48}" srcId="{48B12120-3FEC-4194-8126-6D19F019F98F}" destId="{E44F04E9-49B6-4D90-BCBC-BDA49EAE57A8}" srcOrd="5" destOrd="0" parTransId="{5484BDCC-D48A-4B7C-BAF6-AF7B99B7C17B}" sibTransId="{28C6DD44-11B9-4E7D-B180-CAC82173D88D}"/>
    <dgm:cxn modelId="{4EDF8887-A1E9-4A61-BAA3-FB95CF432EC4}" type="presOf" srcId="{18C6018C-77DA-4F10-83C8-98740D9D277E}" destId="{47875360-6181-4503-9787-0D9C68D3AAB7}" srcOrd="0" destOrd="0" presId="urn:microsoft.com/office/officeart/2016/7/layout/VerticalSolidActionList"/>
    <dgm:cxn modelId="{2BC74CA4-7EE9-4E61-9A0D-85C433537E89}" type="presOf" srcId="{6CB57C8C-9068-4003-9EAB-C8701F51EEE6}" destId="{14643BE0-DC84-4916-BC86-913A6D365B04}" srcOrd="0" destOrd="4" presId="urn:microsoft.com/office/officeart/2016/7/layout/VerticalSolidActionList"/>
    <dgm:cxn modelId="{8AEFC1DD-C872-40EB-9259-AEDDE5BA2C66}" type="presOf" srcId="{48B12120-3FEC-4194-8126-6D19F019F98F}" destId="{1AEA7D82-27A2-4D74-8BDF-4540DBBB9541}" srcOrd="0" destOrd="0" presId="urn:microsoft.com/office/officeart/2016/7/layout/VerticalSolidActionList"/>
    <dgm:cxn modelId="{61313AED-940C-426B-B7C9-CFC1B9AA433E}" srcId="{48B12120-3FEC-4194-8126-6D19F019F98F}" destId="{1263CC56-63C5-4DC2-B70F-30F311C3FE34}" srcOrd="3" destOrd="0" parTransId="{AAEDD0E0-0DE3-4C62-94ED-7F8942606694}" sibTransId="{71A5A33B-A735-4544-83A1-F466DC8E5C15}"/>
    <dgm:cxn modelId="{A9DAF5EE-59D5-4A10-978E-8D4DA9751954}" srcId="{48B12120-3FEC-4194-8126-6D19F019F98F}" destId="{6CB57C8C-9068-4003-9EAB-C8701F51EEE6}" srcOrd="4" destOrd="0" parTransId="{9F3CAC1A-42EF-4245-B7CD-F325EB254EEB}" sibTransId="{C5AD9813-229A-482B-9AA3-4CA3A2EAEE79}"/>
    <dgm:cxn modelId="{63B19842-6594-4326-956D-CDB1ED0965B1}" type="presParOf" srcId="{47875360-6181-4503-9787-0D9C68D3AAB7}" destId="{64C7752B-3284-4978-A0F9-4356BA807FE8}" srcOrd="0" destOrd="0" presId="urn:microsoft.com/office/officeart/2016/7/layout/VerticalSolidActionList"/>
    <dgm:cxn modelId="{4E903C7F-9A25-48A9-99D9-9AF185FE7D8D}" type="presParOf" srcId="{64C7752B-3284-4978-A0F9-4356BA807FE8}" destId="{1AEA7D82-27A2-4D74-8BDF-4540DBBB9541}" srcOrd="0" destOrd="0" presId="urn:microsoft.com/office/officeart/2016/7/layout/VerticalSolidActionList"/>
    <dgm:cxn modelId="{F29564BD-BD6D-4773-9A2D-957A3E0A4089}" type="presParOf" srcId="{64C7752B-3284-4978-A0F9-4356BA807FE8}" destId="{14643BE0-DC84-4916-BC86-913A6D365B04}"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8904A8-A4F8-4D94-A60F-D1FDED949665}"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21A970A-FA89-49E4-83D0-2DA427028485}">
      <dgm:prSet phldrT="[Text]"/>
      <dgm:spPr/>
      <dgm:t>
        <a:bodyPr/>
        <a:lstStyle/>
        <a:p>
          <a:pPr>
            <a:lnSpc>
              <a:spcPct val="100000"/>
            </a:lnSpc>
            <a:defRPr cap="all"/>
          </a:pPr>
          <a:r>
            <a:rPr lang="en-US">
              <a:latin typeface="Gill Sans MT" panose="020B0502020104020203"/>
            </a:rPr>
            <a:t>Past</a:t>
          </a:r>
          <a:endParaRPr lang="en-US"/>
        </a:p>
      </dgm:t>
    </dgm:pt>
    <dgm:pt modelId="{C997261B-4131-4FD8-96D5-F48BBE03BC44}" type="parTrans" cxnId="{DFA25783-7D92-435E-AAD7-DC35726690AD}">
      <dgm:prSet/>
      <dgm:spPr/>
      <dgm:t>
        <a:bodyPr/>
        <a:lstStyle/>
        <a:p>
          <a:endParaRPr lang="en-US"/>
        </a:p>
      </dgm:t>
    </dgm:pt>
    <dgm:pt modelId="{B72EA7F1-D5FB-4BB7-8F6D-530902B59EAD}" type="sibTrans" cxnId="{DFA25783-7D92-435E-AAD7-DC35726690AD}">
      <dgm:prSet/>
      <dgm:spPr/>
      <dgm:t>
        <a:bodyPr/>
        <a:lstStyle/>
        <a:p>
          <a:endParaRPr lang="en-US"/>
        </a:p>
      </dgm:t>
    </dgm:pt>
    <dgm:pt modelId="{9CFB78FD-472C-40E1-B3DF-8F1B642F668D}">
      <dgm:prSet phldrT="[Text]"/>
      <dgm:spPr/>
      <dgm:t>
        <a:bodyPr/>
        <a:lstStyle/>
        <a:p>
          <a:pPr>
            <a:lnSpc>
              <a:spcPct val="100000"/>
            </a:lnSpc>
            <a:defRPr cap="all"/>
          </a:pPr>
          <a:r>
            <a:rPr lang="en-US">
              <a:latin typeface="Gill Sans MT" panose="020B0502020104020203"/>
            </a:rPr>
            <a:t>Current</a:t>
          </a:r>
          <a:endParaRPr lang="en-US"/>
        </a:p>
      </dgm:t>
    </dgm:pt>
    <dgm:pt modelId="{A67B00DD-C988-442F-8620-7BC4A0143661}" type="parTrans" cxnId="{E0006EE9-7C23-4218-8319-D5E62009D25B}">
      <dgm:prSet/>
      <dgm:spPr/>
      <dgm:t>
        <a:bodyPr/>
        <a:lstStyle/>
        <a:p>
          <a:endParaRPr lang="en-US"/>
        </a:p>
      </dgm:t>
    </dgm:pt>
    <dgm:pt modelId="{94C32366-AAEA-4B5B-BDC3-0B4C087897F8}" type="sibTrans" cxnId="{E0006EE9-7C23-4218-8319-D5E62009D25B}">
      <dgm:prSet/>
      <dgm:spPr/>
      <dgm:t>
        <a:bodyPr/>
        <a:lstStyle/>
        <a:p>
          <a:endParaRPr lang="en-US"/>
        </a:p>
      </dgm:t>
    </dgm:pt>
    <dgm:pt modelId="{59B225AB-BF73-4951-8DA8-0D82BE034A6A}">
      <dgm:prSet phldrT="[Text]"/>
      <dgm:spPr/>
      <dgm:t>
        <a:bodyPr/>
        <a:lstStyle/>
        <a:p>
          <a:pPr>
            <a:lnSpc>
              <a:spcPct val="100000"/>
            </a:lnSpc>
            <a:defRPr cap="all"/>
          </a:pPr>
          <a:r>
            <a:rPr lang="en-US">
              <a:latin typeface="Gill Sans MT" panose="020B0502020104020203"/>
            </a:rPr>
            <a:t>Future</a:t>
          </a:r>
          <a:endParaRPr lang="en-US"/>
        </a:p>
      </dgm:t>
    </dgm:pt>
    <dgm:pt modelId="{C85C5714-E379-4973-A4D8-8FA632451C58}" type="parTrans" cxnId="{18CB2550-9A6F-442D-AF03-DF340723D494}">
      <dgm:prSet/>
      <dgm:spPr/>
      <dgm:t>
        <a:bodyPr/>
        <a:lstStyle/>
        <a:p>
          <a:endParaRPr lang="en-US"/>
        </a:p>
      </dgm:t>
    </dgm:pt>
    <dgm:pt modelId="{7CB1C202-B109-420A-A151-0198BA8DBC5E}" type="sibTrans" cxnId="{18CB2550-9A6F-442D-AF03-DF340723D494}">
      <dgm:prSet/>
      <dgm:spPr/>
      <dgm:t>
        <a:bodyPr/>
        <a:lstStyle/>
        <a:p>
          <a:endParaRPr lang="en-US"/>
        </a:p>
      </dgm:t>
    </dgm:pt>
    <dgm:pt modelId="{961F80F3-C0CA-4EC6-96E1-630CCEDF2E15}" type="pres">
      <dgm:prSet presAssocID="{BA8904A8-A4F8-4D94-A60F-D1FDED949665}" presName="root" presStyleCnt="0">
        <dgm:presLayoutVars>
          <dgm:dir/>
          <dgm:resizeHandles val="exact"/>
        </dgm:presLayoutVars>
      </dgm:prSet>
      <dgm:spPr/>
    </dgm:pt>
    <dgm:pt modelId="{BD302F75-E3E9-4290-99E2-5CE4FF229B1C}" type="pres">
      <dgm:prSet presAssocID="{121A970A-FA89-49E4-83D0-2DA427028485}" presName="compNode" presStyleCnt="0"/>
      <dgm:spPr/>
    </dgm:pt>
    <dgm:pt modelId="{86D150DA-9F97-473B-8538-87333F116A70}" type="pres">
      <dgm:prSet presAssocID="{121A970A-FA89-49E4-83D0-2DA427028485}" presName="iconBgRect" presStyleLbl="bgShp" presStyleIdx="0" presStyleCnt="3"/>
      <dgm:spPr/>
    </dgm:pt>
    <dgm:pt modelId="{6B9CAFEF-E43F-40F8-A432-15D1185FC728}" type="pres">
      <dgm:prSet presAssocID="{121A970A-FA89-49E4-83D0-2DA42702848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ck"/>
        </a:ext>
      </dgm:extLst>
    </dgm:pt>
    <dgm:pt modelId="{AFC1F2CF-6A6C-4289-9709-AE86A70E482F}" type="pres">
      <dgm:prSet presAssocID="{121A970A-FA89-49E4-83D0-2DA427028485}" presName="spaceRect" presStyleCnt="0"/>
      <dgm:spPr/>
    </dgm:pt>
    <dgm:pt modelId="{09507C12-C286-49D3-B371-32A4EEBCD566}" type="pres">
      <dgm:prSet presAssocID="{121A970A-FA89-49E4-83D0-2DA427028485}" presName="textRect" presStyleLbl="revTx" presStyleIdx="0" presStyleCnt="3">
        <dgm:presLayoutVars>
          <dgm:chMax val="1"/>
          <dgm:chPref val="1"/>
        </dgm:presLayoutVars>
      </dgm:prSet>
      <dgm:spPr/>
    </dgm:pt>
    <dgm:pt modelId="{57871365-90A3-4277-B29E-52B762B7D2B3}" type="pres">
      <dgm:prSet presAssocID="{B72EA7F1-D5FB-4BB7-8F6D-530902B59EAD}" presName="sibTrans" presStyleCnt="0"/>
      <dgm:spPr/>
    </dgm:pt>
    <dgm:pt modelId="{A676ACC7-698E-4B0C-9F9A-C3FB98C532C2}" type="pres">
      <dgm:prSet presAssocID="{9CFB78FD-472C-40E1-B3DF-8F1B642F668D}" presName="compNode" presStyleCnt="0"/>
      <dgm:spPr/>
    </dgm:pt>
    <dgm:pt modelId="{265A7786-1079-4EE5-A515-FD7B57B221D8}" type="pres">
      <dgm:prSet presAssocID="{9CFB78FD-472C-40E1-B3DF-8F1B642F668D}" presName="iconBgRect" presStyleLbl="bgShp" presStyleIdx="1" presStyleCnt="3"/>
      <dgm:spPr/>
    </dgm:pt>
    <dgm:pt modelId="{F7AD69F6-5B07-4E4D-920C-E604983D44B2}" type="pres">
      <dgm:prSet presAssocID="{9CFB78FD-472C-40E1-B3DF-8F1B642F668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ttery Charging"/>
        </a:ext>
      </dgm:extLst>
    </dgm:pt>
    <dgm:pt modelId="{3AF39420-3A1A-498D-8BFB-71CD9958CF19}" type="pres">
      <dgm:prSet presAssocID="{9CFB78FD-472C-40E1-B3DF-8F1B642F668D}" presName="spaceRect" presStyleCnt="0"/>
      <dgm:spPr/>
    </dgm:pt>
    <dgm:pt modelId="{D84E1BC6-CE5E-4105-976F-08215F58CFE7}" type="pres">
      <dgm:prSet presAssocID="{9CFB78FD-472C-40E1-B3DF-8F1B642F668D}" presName="textRect" presStyleLbl="revTx" presStyleIdx="1" presStyleCnt="3">
        <dgm:presLayoutVars>
          <dgm:chMax val="1"/>
          <dgm:chPref val="1"/>
        </dgm:presLayoutVars>
      </dgm:prSet>
      <dgm:spPr/>
    </dgm:pt>
    <dgm:pt modelId="{6831DCA5-1F1F-44C9-A179-8694033A4D8F}" type="pres">
      <dgm:prSet presAssocID="{94C32366-AAEA-4B5B-BDC3-0B4C087897F8}" presName="sibTrans" presStyleCnt="0"/>
      <dgm:spPr/>
    </dgm:pt>
    <dgm:pt modelId="{D04B5EB7-6C5B-4FC4-A295-A877C9476C84}" type="pres">
      <dgm:prSet presAssocID="{59B225AB-BF73-4951-8DA8-0D82BE034A6A}" presName="compNode" presStyleCnt="0"/>
      <dgm:spPr/>
    </dgm:pt>
    <dgm:pt modelId="{5C7244AA-A204-4210-9331-6F3425836ED9}" type="pres">
      <dgm:prSet presAssocID="{59B225AB-BF73-4951-8DA8-0D82BE034A6A}" presName="iconBgRect" presStyleLbl="bgShp" presStyleIdx="2" presStyleCnt="3"/>
      <dgm:spPr/>
    </dgm:pt>
    <dgm:pt modelId="{C702A3B4-69C4-4810-9455-CFB759D4E111}" type="pres">
      <dgm:prSet presAssocID="{59B225AB-BF73-4951-8DA8-0D82BE034A6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9026C4BF-DFFE-4BB7-9C80-F7C6D86CF795}" type="pres">
      <dgm:prSet presAssocID="{59B225AB-BF73-4951-8DA8-0D82BE034A6A}" presName="spaceRect" presStyleCnt="0"/>
      <dgm:spPr/>
    </dgm:pt>
    <dgm:pt modelId="{C68FCF43-5A9C-4C60-AF00-D28924402AA9}" type="pres">
      <dgm:prSet presAssocID="{59B225AB-BF73-4951-8DA8-0D82BE034A6A}" presName="textRect" presStyleLbl="revTx" presStyleIdx="2" presStyleCnt="3">
        <dgm:presLayoutVars>
          <dgm:chMax val="1"/>
          <dgm:chPref val="1"/>
        </dgm:presLayoutVars>
      </dgm:prSet>
      <dgm:spPr/>
    </dgm:pt>
  </dgm:ptLst>
  <dgm:cxnLst>
    <dgm:cxn modelId="{82324C15-B9AA-4DC2-83DD-61F907819C7D}" type="presOf" srcId="{121A970A-FA89-49E4-83D0-2DA427028485}" destId="{09507C12-C286-49D3-B371-32A4EEBCD566}" srcOrd="0" destOrd="0" presId="urn:microsoft.com/office/officeart/2018/5/layout/IconCircleLabelList"/>
    <dgm:cxn modelId="{E135E519-01E6-4229-A711-915AF003E865}" type="presOf" srcId="{9CFB78FD-472C-40E1-B3DF-8F1B642F668D}" destId="{D84E1BC6-CE5E-4105-976F-08215F58CFE7}" srcOrd="0" destOrd="0" presId="urn:microsoft.com/office/officeart/2018/5/layout/IconCircleLabelList"/>
    <dgm:cxn modelId="{18CB2550-9A6F-442D-AF03-DF340723D494}" srcId="{BA8904A8-A4F8-4D94-A60F-D1FDED949665}" destId="{59B225AB-BF73-4951-8DA8-0D82BE034A6A}" srcOrd="2" destOrd="0" parTransId="{C85C5714-E379-4973-A4D8-8FA632451C58}" sibTransId="{7CB1C202-B109-420A-A151-0198BA8DBC5E}"/>
    <dgm:cxn modelId="{DFA25783-7D92-435E-AAD7-DC35726690AD}" srcId="{BA8904A8-A4F8-4D94-A60F-D1FDED949665}" destId="{121A970A-FA89-49E4-83D0-2DA427028485}" srcOrd="0" destOrd="0" parTransId="{C997261B-4131-4FD8-96D5-F48BBE03BC44}" sibTransId="{B72EA7F1-D5FB-4BB7-8F6D-530902B59EAD}"/>
    <dgm:cxn modelId="{C67A8891-0D1F-4C6F-948E-C9AEEC92C7E1}" type="presOf" srcId="{59B225AB-BF73-4951-8DA8-0D82BE034A6A}" destId="{C68FCF43-5A9C-4C60-AF00-D28924402AA9}" srcOrd="0" destOrd="0" presId="urn:microsoft.com/office/officeart/2018/5/layout/IconCircleLabelList"/>
    <dgm:cxn modelId="{BB5E9896-A94C-4BEB-B0F2-7A0E1B8339CD}" type="presOf" srcId="{BA8904A8-A4F8-4D94-A60F-D1FDED949665}" destId="{961F80F3-C0CA-4EC6-96E1-630CCEDF2E15}" srcOrd="0" destOrd="0" presId="urn:microsoft.com/office/officeart/2018/5/layout/IconCircleLabelList"/>
    <dgm:cxn modelId="{E0006EE9-7C23-4218-8319-D5E62009D25B}" srcId="{BA8904A8-A4F8-4D94-A60F-D1FDED949665}" destId="{9CFB78FD-472C-40E1-B3DF-8F1B642F668D}" srcOrd="1" destOrd="0" parTransId="{A67B00DD-C988-442F-8620-7BC4A0143661}" sibTransId="{94C32366-AAEA-4B5B-BDC3-0B4C087897F8}"/>
    <dgm:cxn modelId="{8AC88125-9973-4922-A42B-FFE1F0F6AB89}" type="presParOf" srcId="{961F80F3-C0CA-4EC6-96E1-630CCEDF2E15}" destId="{BD302F75-E3E9-4290-99E2-5CE4FF229B1C}" srcOrd="0" destOrd="0" presId="urn:microsoft.com/office/officeart/2018/5/layout/IconCircleLabelList"/>
    <dgm:cxn modelId="{0E8D4608-B900-4978-8EFF-56F685BE7CB6}" type="presParOf" srcId="{BD302F75-E3E9-4290-99E2-5CE4FF229B1C}" destId="{86D150DA-9F97-473B-8538-87333F116A70}" srcOrd="0" destOrd="0" presId="urn:microsoft.com/office/officeart/2018/5/layout/IconCircleLabelList"/>
    <dgm:cxn modelId="{ABA2DFAF-F835-45A0-A936-1EDDCF766434}" type="presParOf" srcId="{BD302F75-E3E9-4290-99E2-5CE4FF229B1C}" destId="{6B9CAFEF-E43F-40F8-A432-15D1185FC728}" srcOrd="1" destOrd="0" presId="urn:microsoft.com/office/officeart/2018/5/layout/IconCircleLabelList"/>
    <dgm:cxn modelId="{35411326-D92E-49DD-908B-39203F3277E9}" type="presParOf" srcId="{BD302F75-E3E9-4290-99E2-5CE4FF229B1C}" destId="{AFC1F2CF-6A6C-4289-9709-AE86A70E482F}" srcOrd="2" destOrd="0" presId="urn:microsoft.com/office/officeart/2018/5/layout/IconCircleLabelList"/>
    <dgm:cxn modelId="{6EAC6541-0EAC-4603-A2D8-791585AAB9B4}" type="presParOf" srcId="{BD302F75-E3E9-4290-99E2-5CE4FF229B1C}" destId="{09507C12-C286-49D3-B371-32A4EEBCD566}" srcOrd="3" destOrd="0" presId="urn:microsoft.com/office/officeart/2018/5/layout/IconCircleLabelList"/>
    <dgm:cxn modelId="{8CCA2D8B-97CB-49FD-BD5F-9B503A6608C7}" type="presParOf" srcId="{961F80F3-C0CA-4EC6-96E1-630CCEDF2E15}" destId="{57871365-90A3-4277-B29E-52B762B7D2B3}" srcOrd="1" destOrd="0" presId="urn:microsoft.com/office/officeart/2018/5/layout/IconCircleLabelList"/>
    <dgm:cxn modelId="{6400F8A2-10B9-462E-AF70-949ACDE245F9}" type="presParOf" srcId="{961F80F3-C0CA-4EC6-96E1-630CCEDF2E15}" destId="{A676ACC7-698E-4B0C-9F9A-C3FB98C532C2}" srcOrd="2" destOrd="0" presId="urn:microsoft.com/office/officeart/2018/5/layout/IconCircleLabelList"/>
    <dgm:cxn modelId="{5AB975C0-3231-47F9-8696-9C05557BFF6D}" type="presParOf" srcId="{A676ACC7-698E-4B0C-9F9A-C3FB98C532C2}" destId="{265A7786-1079-4EE5-A515-FD7B57B221D8}" srcOrd="0" destOrd="0" presId="urn:microsoft.com/office/officeart/2018/5/layout/IconCircleLabelList"/>
    <dgm:cxn modelId="{FCACEB4E-D5E5-40C9-B779-3DC3B3891944}" type="presParOf" srcId="{A676ACC7-698E-4B0C-9F9A-C3FB98C532C2}" destId="{F7AD69F6-5B07-4E4D-920C-E604983D44B2}" srcOrd="1" destOrd="0" presId="urn:microsoft.com/office/officeart/2018/5/layout/IconCircleLabelList"/>
    <dgm:cxn modelId="{74A1F411-0C35-4D21-B3EA-0A8DE343905B}" type="presParOf" srcId="{A676ACC7-698E-4B0C-9F9A-C3FB98C532C2}" destId="{3AF39420-3A1A-498D-8BFB-71CD9958CF19}" srcOrd="2" destOrd="0" presId="urn:microsoft.com/office/officeart/2018/5/layout/IconCircleLabelList"/>
    <dgm:cxn modelId="{C83F9D1C-4C58-4114-9866-A4EE22EE1BB2}" type="presParOf" srcId="{A676ACC7-698E-4B0C-9F9A-C3FB98C532C2}" destId="{D84E1BC6-CE5E-4105-976F-08215F58CFE7}" srcOrd="3" destOrd="0" presId="urn:microsoft.com/office/officeart/2018/5/layout/IconCircleLabelList"/>
    <dgm:cxn modelId="{78FDE6AB-D2B5-4AB2-87D8-F1412F80820F}" type="presParOf" srcId="{961F80F3-C0CA-4EC6-96E1-630CCEDF2E15}" destId="{6831DCA5-1F1F-44C9-A179-8694033A4D8F}" srcOrd="3" destOrd="0" presId="urn:microsoft.com/office/officeart/2018/5/layout/IconCircleLabelList"/>
    <dgm:cxn modelId="{F065A4D2-D6FB-4C24-9FCB-03CAD0DBE38A}" type="presParOf" srcId="{961F80F3-C0CA-4EC6-96E1-630CCEDF2E15}" destId="{D04B5EB7-6C5B-4FC4-A295-A877C9476C84}" srcOrd="4" destOrd="0" presId="urn:microsoft.com/office/officeart/2018/5/layout/IconCircleLabelList"/>
    <dgm:cxn modelId="{8C1D4E78-A57E-4472-B16D-C63AD385256E}" type="presParOf" srcId="{D04B5EB7-6C5B-4FC4-A295-A877C9476C84}" destId="{5C7244AA-A204-4210-9331-6F3425836ED9}" srcOrd="0" destOrd="0" presId="urn:microsoft.com/office/officeart/2018/5/layout/IconCircleLabelList"/>
    <dgm:cxn modelId="{5D83A2E4-DBA7-4D36-8289-40173DD2C2AB}" type="presParOf" srcId="{D04B5EB7-6C5B-4FC4-A295-A877C9476C84}" destId="{C702A3B4-69C4-4810-9455-CFB759D4E111}" srcOrd="1" destOrd="0" presId="urn:microsoft.com/office/officeart/2018/5/layout/IconCircleLabelList"/>
    <dgm:cxn modelId="{15C0B037-0DEB-4E97-BD6E-647DAA6D0335}" type="presParOf" srcId="{D04B5EB7-6C5B-4FC4-A295-A877C9476C84}" destId="{9026C4BF-DFFE-4BB7-9C80-F7C6D86CF795}" srcOrd="2" destOrd="0" presId="urn:microsoft.com/office/officeart/2018/5/layout/IconCircleLabelList"/>
    <dgm:cxn modelId="{9D47854E-F275-46ED-9843-4F2CD1EA37CB}" type="presParOf" srcId="{D04B5EB7-6C5B-4FC4-A295-A877C9476C84}" destId="{C68FCF43-5A9C-4C60-AF00-D28924402AA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2AAEE3-2920-4DFC-A034-907839A52477}" type="doc">
      <dgm:prSet loTypeId="urn:microsoft.com/office/officeart/2005/8/layout/default" loCatId="list" qsTypeId="urn:microsoft.com/office/officeart/2005/8/quickstyle/simple4" qsCatId="simple" csTypeId="urn:microsoft.com/office/officeart/2005/8/colors/colorful2" csCatId="colorful"/>
      <dgm:spPr/>
      <dgm:t>
        <a:bodyPr/>
        <a:lstStyle/>
        <a:p>
          <a:endParaRPr lang="en-US"/>
        </a:p>
      </dgm:t>
    </dgm:pt>
    <dgm:pt modelId="{3F89599D-7558-4805-B200-A3665BED878D}">
      <dgm:prSet/>
      <dgm:spPr/>
      <dgm:t>
        <a:bodyPr/>
        <a:lstStyle/>
        <a:p>
          <a:pPr rtl="0"/>
          <a:r>
            <a:rPr lang="en-US"/>
            <a:t>Connect with </a:t>
          </a:r>
          <a:r>
            <a:rPr lang="en-US">
              <a:latin typeface="Calibri Light" panose="020F0302020204030204"/>
            </a:rPr>
            <a:t>FCIP's programs</a:t>
          </a:r>
          <a:r>
            <a:rPr lang="en-US"/>
            <a:t> throughout the year: </a:t>
          </a:r>
          <a:r>
            <a:rPr lang="en-US">
              <a:hlinkClick xmlns:r="http://schemas.openxmlformats.org/officeDocument/2006/relationships" r:id="rId1"/>
            </a:rPr>
            <a:t>www.luc.edu/FCIP</a:t>
          </a:r>
          <a:endParaRPr lang="en-US"/>
        </a:p>
      </dgm:t>
    </dgm:pt>
    <dgm:pt modelId="{B4A26A2F-36D5-44FC-8DFE-7ADE5AD0D08D}" type="parTrans" cxnId="{BCBC80E4-8160-4F48-8372-16F334CCB5B8}">
      <dgm:prSet/>
      <dgm:spPr/>
      <dgm:t>
        <a:bodyPr/>
        <a:lstStyle/>
        <a:p>
          <a:endParaRPr lang="en-US"/>
        </a:p>
      </dgm:t>
    </dgm:pt>
    <dgm:pt modelId="{DF3EA252-5270-4B32-B9DA-191F90777321}" type="sibTrans" cxnId="{BCBC80E4-8160-4F48-8372-16F334CCB5B8}">
      <dgm:prSet/>
      <dgm:spPr/>
      <dgm:t>
        <a:bodyPr/>
        <a:lstStyle/>
        <a:p>
          <a:endParaRPr lang="en-US"/>
        </a:p>
      </dgm:t>
    </dgm:pt>
    <dgm:pt modelId="{5F804962-7687-4C0A-9B14-83B5EB31EE64}">
      <dgm:prSet/>
      <dgm:spPr/>
      <dgm:t>
        <a:bodyPr/>
        <a:lstStyle/>
        <a:p>
          <a:pPr rtl="0"/>
          <a:r>
            <a:rPr lang="en-US"/>
            <a:t>Visit the Office of Online Learning:</a:t>
          </a:r>
          <a:r>
            <a:rPr lang="en-US">
              <a:latin typeface="Calibri Light" panose="020F0302020204030204"/>
            </a:rPr>
            <a:t> </a:t>
          </a:r>
          <a:r>
            <a:rPr lang="en-US"/>
            <a:t>https://www.luc.edu/ool/</a:t>
          </a:r>
        </a:p>
      </dgm:t>
    </dgm:pt>
    <dgm:pt modelId="{7E7F1019-C966-4795-8320-2997E2CD5237}" type="parTrans" cxnId="{0D5DF8EA-49AA-4DBC-B863-5E4A82B00B4D}">
      <dgm:prSet/>
      <dgm:spPr/>
      <dgm:t>
        <a:bodyPr/>
        <a:lstStyle/>
        <a:p>
          <a:endParaRPr lang="en-US"/>
        </a:p>
      </dgm:t>
    </dgm:pt>
    <dgm:pt modelId="{9265F29C-1B0E-4984-A03A-D5808837A608}" type="sibTrans" cxnId="{0D5DF8EA-49AA-4DBC-B863-5E4A82B00B4D}">
      <dgm:prSet/>
      <dgm:spPr/>
      <dgm:t>
        <a:bodyPr/>
        <a:lstStyle/>
        <a:p>
          <a:endParaRPr lang="en-US"/>
        </a:p>
      </dgm:t>
    </dgm:pt>
    <dgm:pt modelId="{6582B06F-2E4C-43F4-8AD3-55E9921D17F7}" type="pres">
      <dgm:prSet presAssocID="{CF2AAEE3-2920-4DFC-A034-907839A52477}" presName="diagram" presStyleCnt="0">
        <dgm:presLayoutVars>
          <dgm:dir/>
          <dgm:resizeHandles val="exact"/>
        </dgm:presLayoutVars>
      </dgm:prSet>
      <dgm:spPr/>
    </dgm:pt>
    <dgm:pt modelId="{B91FCF6B-167B-4A31-8CF6-41CB6843DD23}" type="pres">
      <dgm:prSet presAssocID="{3F89599D-7558-4805-B200-A3665BED878D}" presName="node" presStyleLbl="node1" presStyleIdx="0" presStyleCnt="2">
        <dgm:presLayoutVars>
          <dgm:bulletEnabled val="1"/>
        </dgm:presLayoutVars>
      </dgm:prSet>
      <dgm:spPr/>
    </dgm:pt>
    <dgm:pt modelId="{889E8FCE-9E5E-47D7-B744-BB6493EF1EB8}" type="pres">
      <dgm:prSet presAssocID="{DF3EA252-5270-4B32-B9DA-191F90777321}" presName="sibTrans" presStyleCnt="0"/>
      <dgm:spPr/>
    </dgm:pt>
    <dgm:pt modelId="{CDF4FC98-76BB-496D-9EBA-7A7623ED1425}" type="pres">
      <dgm:prSet presAssocID="{5F804962-7687-4C0A-9B14-83B5EB31EE64}" presName="node" presStyleLbl="node1" presStyleIdx="1" presStyleCnt="2">
        <dgm:presLayoutVars>
          <dgm:bulletEnabled val="1"/>
        </dgm:presLayoutVars>
      </dgm:prSet>
      <dgm:spPr/>
    </dgm:pt>
  </dgm:ptLst>
  <dgm:cxnLst>
    <dgm:cxn modelId="{00D69859-D71C-4983-A09E-3B02E3932B87}" type="presOf" srcId="{CF2AAEE3-2920-4DFC-A034-907839A52477}" destId="{6582B06F-2E4C-43F4-8AD3-55E9921D17F7}" srcOrd="0" destOrd="0" presId="urn:microsoft.com/office/officeart/2005/8/layout/default"/>
    <dgm:cxn modelId="{4AEE098C-67AC-402C-A788-700AB2CBB05E}" type="presOf" srcId="{3F89599D-7558-4805-B200-A3665BED878D}" destId="{B91FCF6B-167B-4A31-8CF6-41CB6843DD23}" srcOrd="0" destOrd="0" presId="urn:microsoft.com/office/officeart/2005/8/layout/default"/>
    <dgm:cxn modelId="{0CE768C0-5B21-47D3-B039-761A415E5A74}" type="presOf" srcId="{5F804962-7687-4C0A-9B14-83B5EB31EE64}" destId="{CDF4FC98-76BB-496D-9EBA-7A7623ED1425}" srcOrd="0" destOrd="0" presId="urn:microsoft.com/office/officeart/2005/8/layout/default"/>
    <dgm:cxn modelId="{BCBC80E4-8160-4F48-8372-16F334CCB5B8}" srcId="{CF2AAEE3-2920-4DFC-A034-907839A52477}" destId="{3F89599D-7558-4805-B200-A3665BED878D}" srcOrd="0" destOrd="0" parTransId="{B4A26A2F-36D5-44FC-8DFE-7ADE5AD0D08D}" sibTransId="{DF3EA252-5270-4B32-B9DA-191F90777321}"/>
    <dgm:cxn modelId="{0D5DF8EA-49AA-4DBC-B863-5E4A82B00B4D}" srcId="{CF2AAEE3-2920-4DFC-A034-907839A52477}" destId="{5F804962-7687-4C0A-9B14-83B5EB31EE64}" srcOrd="1" destOrd="0" parTransId="{7E7F1019-C966-4795-8320-2997E2CD5237}" sibTransId="{9265F29C-1B0E-4984-A03A-D5808837A608}"/>
    <dgm:cxn modelId="{F5618662-A637-45CE-BF90-0315696D49E2}" type="presParOf" srcId="{6582B06F-2E4C-43F4-8AD3-55E9921D17F7}" destId="{B91FCF6B-167B-4A31-8CF6-41CB6843DD23}" srcOrd="0" destOrd="0" presId="urn:microsoft.com/office/officeart/2005/8/layout/default"/>
    <dgm:cxn modelId="{E7221EE5-1842-4028-8698-8E8226C4EDF1}" type="presParOf" srcId="{6582B06F-2E4C-43F4-8AD3-55E9921D17F7}" destId="{889E8FCE-9E5E-47D7-B744-BB6493EF1EB8}" srcOrd="1" destOrd="0" presId="urn:microsoft.com/office/officeart/2005/8/layout/default"/>
    <dgm:cxn modelId="{A0FCB777-9F6E-42BC-BE41-E149EE52FC3B}" type="presParOf" srcId="{6582B06F-2E4C-43F4-8AD3-55E9921D17F7}" destId="{CDF4FC98-76BB-496D-9EBA-7A7623ED1425}"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92B15D-8E1B-4F3C-835D-6386F8217EF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6D49539-F8E8-47B9-A8D9-44B149B4BE7B}">
      <dgm:prSet/>
      <dgm:spPr/>
      <dgm:t>
        <a:bodyPr/>
        <a:lstStyle/>
        <a:p>
          <a:r>
            <a:rPr lang="en-US"/>
            <a:t>Green, D. D., &amp; McCann, J. (2021). The Coronavirus Effect: How to Engage Generation Z for Greater Student Outcomes. </a:t>
          </a:r>
          <a:r>
            <a:rPr lang="en-US" i="1"/>
            <a:t>Manag Econ Res J</a:t>
          </a:r>
          <a:r>
            <a:rPr lang="en-US"/>
            <a:t>, </a:t>
          </a:r>
          <a:r>
            <a:rPr lang="en-US" i="1"/>
            <a:t>7</a:t>
          </a:r>
          <a:r>
            <a:rPr lang="en-US"/>
            <a:t>(1), 2007.</a:t>
          </a:r>
        </a:p>
      </dgm:t>
    </dgm:pt>
    <dgm:pt modelId="{4F58A6B8-8CF3-423A-BC23-C670AD380E55}" type="parTrans" cxnId="{72F6E336-878E-4F08-892F-8C1A568D87DF}">
      <dgm:prSet/>
      <dgm:spPr/>
      <dgm:t>
        <a:bodyPr/>
        <a:lstStyle/>
        <a:p>
          <a:endParaRPr lang="en-US"/>
        </a:p>
      </dgm:t>
    </dgm:pt>
    <dgm:pt modelId="{B4963649-54B4-4F9C-ADF2-234026FD7870}" type="sibTrans" cxnId="{72F6E336-878E-4F08-892F-8C1A568D87DF}">
      <dgm:prSet/>
      <dgm:spPr/>
      <dgm:t>
        <a:bodyPr/>
        <a:lstStyle/>
        <a:p>
          <a:endParaRPr lang="en-US"/>
        </a:p>
      </dgm:t>
    </dgm:pt>
    <dgm:pt modelId="{45BE75FC-52D1-4A23-A5A0-36A98CB1EB0C}">
      <dgm:prSet/>
      <dgm:spPr/>
      <dgm:t>
        <a:bodyPr/>
        <a:lstStyle/>
        <a:p>
          <a:r>
            <a:rPr lang="en-US"/>
            <a:t>Mellman, L., Williams, M. K., &amp; Slykhuis, D. A. (2021). Using Generation Z's Learning Approaches to Create Meaningful Online Learning. In </a:t>
          </a:r>
          <a:r>
            <a:rPr lang="en-US" i="1"/>
            <a:t>Handbook of Research on Transforming Teachers’ Online Pedagogical Reasoning for Engaging K-12 Students in Virtual Learning</a:t>
          </a:r>
          <a:r>
            <a:rPr lang="en-US"/>
            <a:t> (pp. 149-169). IGI Global.</a:t>
          </a:r>
        </a:p>
      </dgm:t>
    </dgm:pt>
    <dgm:pt modelId="{DD5AD421-5DA9-4257-9AC6-410522ED30A1}" type="parTrans" cxnId="{5E76D48C-B3E2-43C1-A0EE-424D047F642D}">
      <dgm:prSet/>
      <dgm:spPr/>
      <dgm:t>
        <a:bodyPr/>
        <a:lstStyle/>
        <a:p>
          <a:endParaRPr lang="en-US"/>
        </a:p>
      </dgm:t>
    </dgm:pt>
    <dgm:pt modelId="{866ADC40-4A0F-458A-8A27-426FA9EC8C53}" type="sibTrans" cxnId="{5E76D48C-B3E2-43C1-A0EE-424D047F642D}">
      <dgm:prSet/>
      <dgm:spPr/>
      <dgm:t>
        <a:bodyPr/>
        <a:lstStyle/>
        <a:p>
          <a:endParaRPr lang="en-US"/>
        </a:p>
      </dgm:t>
    </dgm:pt>
    <dgm:pt modelId="{C9D13D37-B24E-4595-806E-AD5DD2177EAC}">
      <dgm:prSet/>
      <dgm:spPr/>
      <dgm:t>
        <a:bodyPr/>
        <a:lstStyle/>
        <a:p>
          <a:r>
            <a:rPr lang="en-US"/>
            <a:t>Mohr, K. A., &amp; Mohr, E. S. (2017). Understanding Generation Z students to promote a contemporary learning environment. </a:t>
          </a:r>
          <a:r>
            <a:rPr lang="en-US" i="1"/>
            <a:t>Journal on Empowering Teaching Excellence</a:t>
          </a:r>
          <a:r>
            <a:rPr lang="en-US"/>
            <a:t>, </a:t>
          </a:r>
          <a:r>
            <a:rPr lang="en-US" i="1"/>
            <a:t>1</a:t>
          </a:r>
          <a:r>
            <a:rPr lang="en-US"/>
            <a:t>(1), 9.</a:t>
          </a:r>
        </a:p>
      </dgm:t>
    </dgm:pt>
    <dgm:pt modelId="{DDE9F378-DD45-45E0-A3D1-10438C1CD77D}" type="parTrans" cxnId="{64DFAD9D-69BB-474B-9563-8E1C36B3B3FE}">
      <dgm:prSet/>
      <dgm:spPr/>
      <dgm:t>
        <a:bodyPr/>
        <a:lstStyle/>
        <a:p>
          <a:endParaRPr lang="en-US"/>
        </a:p>
      </dgm:t>
    </dgm:pt>
    <dgm:pt modelId="{ADE9B87D-6C79-4935-9692-C055E19C6E81}" type="sibTrans" cxnId="{64DFAD9D-69BB-474B-9563-8E1C36B3B3FE}">
      <dgm:prSet/>
      <dgm:spPr/>
      <dgm:t>
        <a:bodyPr/>
        <a:lstStyle/>
        <a:p>
          <a:endParaRPr lang="en-US"/>
        </a:p>
      </dgm:t>
    </dgm:pt>
    <dgm:pt modelId="{169C70A6-F99E-46B5-A376-D1976BA95602}">
      <dgm:prSet phldr="0"/>
      <dgm:spPr/>
      <dgm:t>
        <a:bodyPr/>
        <a:lstStyle/>
        <a:p>
          <a:pPr rtl="0"/>
          <a:r>
            <a:rPr lang="en-US">
              <a:latin typeface="Calibri Light" panose="020F0302020204030204"/>
              <a:hlinkClick xmlns:r="http://schemas.openxmlformats.org/officeDocument/2006/relationships" r:id="rId1"/>
            </a:rPr>
            <a:t>On the Cusp of Adulthood and Facing an Uncertain Future: What We Know About Gen Z So Far</a:t>
          </a:r>
          <a:r>
            <a:rPr lang="en-US">
              <a:latin typeface="Calibri Light" panose="020F0302020204030204"/>
            </a:rPr>
            <a:t> </a:t>
          </a:r>
        </a:p>
      </dgm:t>
    </dgm:pt>
    <dgm:pt modelId="{CDEC0AF9-1C6B-4D8C-8991-BCCD7A0DB711}" type="parTrans" cxnId="{C8D2FB15-EABE-434D-9B73-F9B6E58DADE1}">
      <dgm:prSet/>
      <dgm:spPr/>
    </dgm:pt>
    <dgm:pt modelId="{D6AE40CD-5937-4E59-B6C5-459A269A585A}" type="sibTrans" cxnId="{C8D2FB15-EABE-434D-9B73-F9B6E58DADE1}">
      <dgm:prSet/>
      <dgm:spPr/>
    </dgm:pt>
    <dgm:pt modelId="{CB1F9128-0ADD-4EC5-BE91-A7521A181B97}" type="pres">
      <dgm:prSet presAssocID="{7D92B15D-8E1B-4F3C-835D-6386F8217EF9}" presName="vert0" presStyleCnt="0">
        <dgm:presLayoutVars>
          <dgm:dir/>
          <dgm:animOne val="branch"/>
          <dgm:animLvl val="lvl"/>
        </dgm:presLayoutVars>
      </dgm:prSet>
      <dgm:spPr/>
    </dgm:pt>
    <dgm:pt modelId="{0651BC7A-2ED2-4F2C-8CE2-489BD240B01C}" type="pres">
      <dgm:prSet presAssocID="{C6D49539-F8E8-47B9-A8D9-44B149B4BE7B}" presName="thickLine" presStyleLbl="alignNode1" presStyleIdx="0" presStyleCnt="4"/>
      <dgm:spPr/>
    </dgm:pt>
    <dgm:pt modelId="{DC18871E-6288-4520-B9BD-3984BAB03910}" type="pres">
      <dgm:prSet presAssocID="{C6D49539-F8E8-47B9-A8D9-44B149B4BE7B}" presName="horz1" presStyleCnt="0"/>
      <dgm:spPr/>
    </dgm:pt>
    <dgm:pt modelId="{47AA2144-BC45-43A1-8255-F78B9F9101E1}" type="pres">
      <dgm:prSet presAssocID="{C6D49539-F8E8-47B9-A8D9-44B149B4BE7B}" presName="tx1" presStyleLbl="revTx" presStyleIdx="0" presStyleCnt="4"/>
      <dgm:spPr/>
    </dgm:pt>
    <dgm:pt modelId="{0D772B9C-0F05-4C59-9BC2-CD422D9735DB}" type="pres">
      <dgm:prSet presAssocID="{C6D49539-F8E8-47B9-A8D9-44B149B4BE7B}" presName="vert1" presStyleCnt="0"/>
      <dgm:spPr/>
    </dgm:pt>
    <dgm:pt modelId="{EF93D8C3-1EC9-47AA-A4D0-4586B8DFAA10}" type="pres">
      <dgm:prSet presAssocID="{45BE75FC-52D1-4A23-A5A0-36A98CB1EB0C}" presName="thickLine" presStyleLbl="alignNode1" presStyleIdx="1" presStyleCnt="4"/>
      <dgm:spPr/>
    </dgm:pt>
    <dgm:pt modelId="{EE766853-97BE-46A2-B959-8E7AF27EB868}" type="pres">
      <dgm:prSet presAssocID="{45BE75FC-52D1-4A23-A5A0-36A98CB1EB0C}" presName="horz1" presStyleCnt="0"/>
      <dgm:spPr/>
    </dgm:pt>
    <dgm:pt modelId="{AF8CB42B-D295-4B26-BF4E-1926CF2545BA}" type="pres">
      <dgm:prSet presAssocID="{45BE75FC-52D1-4A23-A5A0-36A98CB1EB0C}" presName="tx1" presStyleLbl="revTx" presStyleIdx="1" presStyleCnt="4"/>
      <dgm:spPr/>
    </dgm:pt>
    <dgm:pt modelId="{1D15BD8C-DACB-461A-9AAC-B689B24AE1C6}" type="pres">
      <dgm:prSet presAssocID="{45BE75FC-52D1-4A23-A5A0-36A98CB1EB0C}" presName="vert1" presStyleCnt="0"/>
      <dgm:spPr/>
    </dgm:pt>
    <dgm:pt modelId="{0D076004-FFE0-4DC8-8855-14BFAE8E35C9}" type="pres">
      <dgm:prSet presAssocID="{C9D13D37-B24E-4595-806E-AD5DD2177EAC}" presName="thickLine" presStyleLbl="alignNode1" presStyleIdx="2" presStyleCnt="4"/>
      <dgm:spPr/>
    </dgm:pt>
    <dgm:pt modelId="{19DB3747-FE1D-4C25-AEC2-60731FC95AAA}" type="pres">
      <dgm:prSet presAssocID="{C9D13D37-B24E-4595-806E-AD5DD2177EAC}" presName="horz1" presStyleCnt="0"/>
      <dgm:spPr/>
    </dgm:pt>
    <dgm:pt modelId="{459ED4B5-596A-4DBD-B4A0-F855960B6899}" type="pres">
      <dgm:prSet presAssocID="{C9D13D37-B24E-4595-806E-AD5DD2177EAC}" presName="tx1" presStyleLbl="revTx" presStyleIdx="2" presStyleCnt="4"/>
      <dgm:spPr/>
    </dgm:pt>
    <dgm:pt modelId="{63DA42A3-FF5D-4705-BE30-70A469C09090}" type="pres">
      <dgm:prSet presAssocID="{C9D13D37-B24E-4595-806E-AD5DD2177EAC}" presName="vert1" presStyleCnt="0"/>
      <dgm:spPr/>
    </dgm:pt>
    <dgm:pt modelId="{9F042776-2C9C-420D-BFB5-5CCE89D52B5E}" type="pres">
      <dgm:prSet presAssocID="{169C70A6-F99E-46B5-A376-D1976BA95602}" presName="thickLine" presStyleLbl="alignNode1" presStyleIdx="3" presStyleCnt="4"/>
      <dgm:spPr/>
    </dgm:pt>
    <dgm:pt modelId="{1FC97AFB-DAFA-4BF6-9E9A-A45A39C414A6}" type="pres">
      <dgm:prSet presAssocID="{169C70A6-F99E-46B5-A376-D1976BA95602}" presName="horz1" presStyleCnt="0"/>
      <dgm:spPr/>
    </dgm:pt>
    <dgm:pt modelId="{DB1F03E2-7F2A-4818-8575-A0A6CD6BE7B9}" type="pres">
      <dgm:prSet presAssocID="{169C70A6-F99E-46B5-A376-D1976BA95602}" presName="tx1" presStyleLbl="revTx" presStyleIdx="3" presStyleCnt="4"/>
      <dgm:spPr/>
    </dgm:pt>
    <dgm:pt modelId="{EE9B092E-D074-4166-A7E5-8DFCD4AAD507}" type="pres">
      <dgm:prSet presAssocID="{169C70A6-F99E-46B5-A376-D1976BA95602}" presName="vert1" presStyleCnt="0"/>
      <dgm:spPr/>
    </dgm:pt>
  </dgm:ptLst>
  <dgm:cxnLst>
    <dgm:cxn modelId="{C8D2FB15-EABE-434D-9B73-F9B6E58DADE1}" srcId="{7D92B15D-8E1B-4F3C-835D-6386F8217EF9}" destId="{169C70A6-F99E-46B5-A376-D1976BA95602}" srcOrd="3" destOrd="0" parTransId="{CDEC0AF9-1C6B-4D8C-8991-BCCD7A0DB711}" sibTransId="{D6AE40CD-5937-4E59-B6C5-459A269A585A}"/>
    <dgm:cxn modelId="{72F6E336-878E-4F08-892F-8C1A568D87DF}" srcId="{7D92B15D-8E1B-4F3C-835D-6386F8217EF9}" destId="{C6D49539-F8E8-47B9-A8D9-44B149B4BE7B}" srcOrd="0" destOrd="0" parTransId="{4F58A6B8-8CF3-423A-BC23-C670AD380E55}" sibTransId="{B4963649-54B4-4F9C-ADF2-234026FD7870}"/>
    <dgm:cxn modelId="{A5287C37-D3A9-4037-A8DC-11B52491BA3E}" type="presOf" srcId="{169C70A6-F99E-46B5-A376-D1976BA95602}" destId="{DB1F03E2-7F2A-4818-8575-A0A6CD6BE7B9}" srcOrd="0" destOrd="0" presId="urn:microsoft.com/office/officeart/2008/layout/LinedList"/>
    <dgm:cxn modelId="{CACAD767-0E29-4CD9-8D7B-BD162447CF96}" type="presOf" srcId="{C9D13D37-B24E-4595-806E-AD5DD2177EAC}" destId="{459ED4B5-596A-4DBD-B4A0-F855960B6899}" srcOrd="0" destOrd="0" presId="urn:microsoft.com/office/officeart/2008/layout/LinedList"/>
    <dgm:cxn modelId="{FA23CA48-D70C-4FF1-811F-5E909C3CE2E7}" type="presOf" srcId="{45BE75FC-52D1-4A23-A5A0-36A98CB1EB0C}" destId="{AF8CB42B-D295-4B26-BF4E-1926CF2545BA}" srcOrd="0" destOrd="0" presId="urn:microsoft.com/office/officeart/2008/layout/LinedList"/>
    <dgm:cxn modelId="{11FD234B-6846-4F6B-BB03-A29DEF47B084}" type="presOf" srcId="{7D92B15D-8E1B-4F3C-835D-6386F8217EF9}" destId="{CB1F9128-0ADD-4EC5-BE91-A7521A181B97}" srcOrd="0" destOrd="0" presId="urn:microsoft.com/office/officeart/2008/layout/LinedList"/>
    <dgm:cxn modelId="{5E76D48C-B3E2-43C1-A0EE-424D047F642D}" srcId="{7D92B15D-8E1B-4F3C-835D-6386F8217EF9}" destId="{45BE75FC-52D1-4A23-A5A0-36A98CB1EB0C}" srcOrd="1" destOrd="0" parTransId="{DD5AD421-5DA9-4257-9AC6-410522ED30A1}" sibTransId="{866ADC40-4A0F-458A-8A27-426FA9EC8C53}"/>
    <dgm:cxn modelId="{64DFAD9D-69BB-474B-9563-8E1C36B3B3FE}" srcId="{7D92B15D-8E1B-4F3C-835D-6386F8217EF9}" destId="{C9D13D37-B24E-4595-806E-AD5DD2177EAC}" srcOrd="2" destOrd="0" parTransId="{DDE9F378-DD45-45E0-A3D1-10438C1CD77D}" sibTransId="{ADE9B87D-6C79-4935-9692-C055E19C6E81}"/>
    <dgm:cxn modelId="{4A5B24B5-6FDE-407E-9DC8-BBDC23E7554C}" type="presOf" srcId="{C6D49539-F8E8-47B9-A8D9-44B149B4BE7B}" destId="{47AA2144-BC45-43A1-8255-F78B9F9101E1}" srcOrd="0" destOrd="0" presId="urn:microsoft.com/office/officeart/2008/layout/LinedList"/>
    <dgm:cxn modelId="{0DAD2E66-EBA3-4219-9DD3-947F5CC8C586}" type="presParOf" srcId="{CB1F9128-0ADD-4EC5-BE91-A7521A181B97}" destId="{0651BC7A-2ED2-4F2C-8CE2-489BD240B01C}" srcOrd="0" destOrd="0" presId="urn:microsoft.com/office/officeart/2008/layout/LinedList"/>
    <dgm:cxn modelId="{6F1D6DAF-99B9-4772-BAB1-CC683ACEE667}" type="presParOf" srcId="{CB1F9128-0ADD-4EC5-BE91-A7521A181B97}" destId="{DC18871E-6288-4520-B9BD-3984BAB03910}" srcOrd="1" destOrd="0" presId="urn:microsoft.com/office/officeart/2008/layout/LinedList"/>
    <dgm:cxn modelId="{AC357153-4700-4EC7-A54F-4AC52AF66E5B}" type="presParOf" srcId="{DC18871E-6288-4520-B9BD-3984BAB03910}" destId="{47AA2144-BC45-43A1-8255-F78B9F9101E1}" srcOrd="0" destOrd="0" presId="urn:microsoft.com/office/officeart/2008/layout/LinedList"/>
    <dgm:cxn modelId="{A2AE5389-037D-4BC3-A096-34889C0B9E17}" type="presParOf" srcId="{DC18871E-6288-4520-B9BD-3984BAB03910}" destId="{0D772B9C-0F05-4C59-9BC2-CD422D9735DB}" srcOrd="1" destOrd="0" presId="urn:microsoft.com/office/officeart/2008/layout/LinedList"/>
    <dgm:cxn modelId="{D806375A-5602-4D50-86D3-9D39701F41A4}" type="presParOf" srcId="{CB1F9128-0ADD-4EC5-BE91-A7521A181B97}" destId="{EF93D8C3-1EC9-47AA-A4D0-4586B8DFAA10}" srcOrd="2" destOrd="0" presId="urn:microsoft.com/office/officeart/2008/layout/LinedList"/>
    <dgm:cxn modelId="{84DA5935-B3AF-4EF5-A6BF-4D33F799E42F}" type="presParOf" srcId="{CB1F9128-0ADD-4EC5-BE91-A7521A181B97}" destId="{EE766853-97BE-46A2-B959-8E7AF27EB868}" srcOrd="3" destOrd="0" presId="urn:microsoft.com/office/officeart/2008/layout/LinedList"/>
    <dgm:cxn modelId="{D56E9078-0CF2-460D-8EE5-242F3A130C22}" type="presParOf" srcId="{EE766853-97BE-46A2-B959-8E7AF27EB868}" destId="{AF8CB42B-D295-4B26-BF4E-1926CF2545BA}" srcOrd="0" destOrd="0" presId="urn:microsoft.com/office/officeart/2008/layout/LinedList"/>
    <dgm:cxn modelId="{4D92B959-2CD7-43F7-AB2F-1B799F21A514}" type="presParOf" srcId="{EE766853-97BE-46A2-B959-8E7AF27EB868}" destId="{1D15BD8C-DACB-461A-9AAC-B689B24AE1C6}" srcOrd="1" destOrd="0" presId="urn:microsoft.com/office/officeart/2008/layout/LinedList"/>
    <dgm:cxn modelId="{F8567424-06D8-4D81-9D68-BA1E4162DEFC}" type="presParOf" srcId="{CB1F9128-0ADD-4EC5-BE91-A7521A181B97}" destId="{0D076004-FFE0-4DC8-8855-14BFAE8E35C9}" srcOrd="4" destOrd="0" presId="urn:microsoft.com/office/officeart/2008/layout/LinedList"/>
    <dgm:cxn modelId="{D057D2B3-04AD-4163-83F0-06E01B77E9EF}" type="presParOf" srcId="{CB1F9128-0ADD-4EC5-BE91-A7521A181B97}" destId="{19DB3747-FE1D-4C25-AEC2-60731FC95AAA}" srcOrd="5" destOrd="0" presId="urn:microsoft.com/office/officeart/2008/layout/LinedList"/>
    <dgm:cxn modelId="{45AD3BB9-1CC6-4057-91B6-7D4C3C0E9D4D}" type="presParOf" srcId="{19DB3747-FE1D-4C25-AEC2-60731FC95AAA}" destId="{459ED4B5-596A-4DBD-B4A0-F855960B6899}" srcOrd="0" destOrd="0" presId="urn:microsoft.com/office/officeart/2008/layout/LinedList"/>
    <dgm:cxn modelId="{D7EC5F7C-73F5-47A3-B8A6-EE6ECDC71AA9}" type="presParOf" srcId="{19DB3747-FE1D-4C25-AEC2-60731FC95AAA}" destId="{63DA42A3-FF5D-4705-BE30-70A469C09090}" srcOrd="1" destOrd="0" presId="urn:microsoft.com/office/officeart/2008/layout/LinedList"/>
    <dgm:cxn modelId="{99D3E409-46AE-4D1B-B4CB-4A06082615C7}" type="presParOf" srcId="{CB1F9128-0ADD-4EC5-BE91-A7521A181B97}" destId="{9F042776-2C9C-420D-BFB5-5CCE89D52B5E}" srcOrd="6" destOrd="0" presId="urn:microsoft.com/office/officeart/2008/layout/LinedList"/>
    <dgm:cxn modelId="{EC5B3C1D-8708-46B1-810F-1E6C64B250D2}" type="presParOf" srcId="{CB1F9128-0ADD-4EC5-BE91-A7521A181B97}" destId="{1FC97AFB-DAFA-4BF6-9E9A-A45A39C414A6}" srcOrd="7" destOrd="0" presId="urn:microsoft.com/office/officeart/2008/layout/LinedList"/>
    <dgm:cxn modelId="{7BD27ABC-322E-49DB-9C63-59695F629830}" type="presParOf" srcId="{1FC97AFB-DAFA-4BF6-9E9A-A45A39C414A6}" destId="{DB1F03E2-7F2A-4818-8575-A0A6CD6BE7B9}" srcOrd="0" destOrd="0" presId="urn:microsoft.com/office/officeart/2008/layout/LinedList"/>
    <dgm:cxn modelId="{9622A0AD-83B3-4DB6-87E2-AC50AD24E95F}" type="presParOf" srcId="{1FC97AFB-DAFA-4BF6-9E9A-A45A39C414A6}" destId="{EE9B092E-D074-4166-A7E5-8DFCD4AAD50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43BE0-DC84-4916-BC86-913A6D365B04}">
      <dsp:nvSpPr>
        <dsp:cNvPr id="0" name=""/>
        <dsp:cNvSpPr/>
      </dsp:nvSpPr>
      <dsp:spPr>
        <a:xfrm>
          <a:off x="2103120" y="0"/>
          <a:ext cx="8412480" cy="43513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3225" tIns="1105240" rIns="163225" bIns="1105240" numCol="1" spcCol="1270" anchor="ctr" anchorCtr="0">
          <a:noAutofit/>
        </a:bodyPr>
        <a:lstStyle/>
        <a:p>
          <a:pPr marL="0" lvl="0" indent="0" algn="l" defTabSz="1022350" rtl="0">
            <a:lnSpc>
              <a:spcPct val="100000"/>
            </a:lnSpc>
            <a:spcBef>
              <a:spcPct val="0"/>
            </a:spcBef>
            <a:spcAft>
              <a:spcPct val="35000"/>
            </a:spcAft>
            <a:buNone/>
          </a:pPr>
          <a:r>
            <a:rPr lang="en-US" sz="2300" kern="1200">
              <a:latin typeface="Calibri Light" panose="020F0302020204030204"/>
            </a:rPr>
            <a:t>Share our </a:t>
          </a:r>
          <a:r>
            <a:rPr lang="en-US" sz="2300" kern="1200"/>
            <a:t>approach to </a:t>
          </a:r>
          <a:r>
            <a:rPr lang="en-US" sz="2300" kern="1200">
              <a:latin typeface="Calibri Light" panose="020F0302020204030204"/>
            </a:rPr>
            <a:t>professional development </a:t>
          </a:r>
          <a:r>
            <a:rPr lang="en-US" sz="2300" kern="1200"/>
            <a:t>and our </a:t>
          </a:r>
          <a:r>
            <a:rPr lang="en-US" sz="2300" kern="1200">
              <a:latin typeface="Calibri Light" panose="020F0302020204030204"/>
            </a:rPr>
            <a:t>year-long</a:t>
          </a:r>
          <a:r>
            <a:rPr lang="en-US" sz="2300" kern="1200"/>
            <a:t> plan</a:t>
          </a:r>
        </a:p>
        <a:p>
          <a:pPr marL="0" lvl="0" indent="0" algn="l" defTabSz="1022350" rtl="0">
            <a:lnSpc>
              <a:spcPct val="100000"/>
            </a:lnSpc>
            <a:spcBef>
              <a:spcPct val="0"/>
            </a:spcBef>
            <a:spcAft>
              <a:spcPct val="35000"/>
            </a:spcAft>
            <a:buNone/>
          </a:pPr>
          <a:r>
            <a:rPr lang="en-US" sz="2300" kern="1200">
              <a:latin typeface="Calibri Light" panose="020F0302020204030204"/>
            </a:rPr>
            <a:t>Review the </a:t>
          </a:r>
          <a:r>
            <a:rPr lang="en-US" sz="2300" kern="1200"/>
            <a:t> goals of today’s session</a:t>
          </a:r>
        </a:p>
        <a:p>
          <a:pPr marL="0" lvl="0" indent="0" algn="l" defTabSz="1022350" rtl="0">
            <a:lnSpc>
              <a:spcPct val="100000"/>
            </a:lnSpc>
            <a:spcBef>
              <a:spcPct val="0"/>
            </a:spcBef>
            <a:spcAft>
              <a:spcPct val="35000"/>
            </a:spcAft>
            <a:buNone/>
          </a:pPr>
          <a:r>
            <a:rPr lang="en-US" sz="2300" kern="1200">
              <a:latin typeface="Calibri Light" panose="020F0302020204030204"/>
            </a:rPr>
            <a:t>Interactive workshop: </a:t>
          </a:r>
          <a:r>
            <a:rPr lang="en-US" sz="2300" kern="1200"/>
            <a:t>activities, information sharing, </a:t>
          </a:r>
          <a:r>
            <a:rPr lang="en-US" sz="2300" kern="1200">
              <a:latin typeface="Calibri Light" panose="020F0302020204030204"/>
            </a:rPr>
            <a:t>dialogue</a:t>
          </a:r>
          <a:endParaRPr lang="en-US" sz="2300" kern="1200"/>
        </a:p>
        <a:p>
          <a:pPr marL="0" lvl="0" indent="0" algn="l" defTabSz="1022350">
            <a:lnSpc>
              <a:spcPct val="90000"/>
            </a:lnSpc>
            <a:spcBef>
              <a:spcPct val="0"/>
            </a:spcBef>
            <a:spcAft>
              <a:spcPct val="35000"/>
            </a:spcAft>
            <a:buNone/>
          </a:pPr>
          <a:endParaRPr lang="en-US" sz="2300" kern="1200">
            <a:latin typeface="Calibri"/>
            <a:cs typeface="Calibri"/>
          </a:endParaRPr>
        </a:p>
      </dsp:txBody>
      <dsp:txXfrm>
        <a:off x="2103120" y="0"/>
        <a:ext cx="8412480" cy="4351338"/>
      </dsp:txXfrm>
    </dsp:sp>
    <dsp:sp modelId="{1AEA7D82-27A2-4D74-8BDF-4540DBBB9541}">
      <dsp:nvSpPr>
        <dsp:cNvPr id="0" name=""/>
        <dsp:cNvSpPr/>
      </dsp:nvSpPr>
      <dsp:spPr>
        <a:xfrm>
          <a:off x="0" y="0"/>
          <a:ext cx="2103120" cy="435133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290" tIns="429815" rIns="111290" bIns="429815" numCol="1" spcCol="1270" anchor="ctr" anchorCtr="0">
          <a:noAutofit/>
        </a:bodyPr>
        <a:lstStyle/>
        <a:p>
          <a:pPr marL="0" lvl="0" indent="0" algn="ctr" defTabSz="1244600" rtl="0">
            <a:lnSpc>
              <a:spcPct val="90000"/>
            </a:lnSpc>
            <a:spcBef>
              <a:spcPct val="0"/>
            </a:spcBef>
            <a:spcAft>
              <a:spcPct val="35000"/>
            </a:spcAft>
            <a:buNone/>
          </a:pPr>
          <a:r>
            <a:rPr lang="en-US" sz="2800" kern="1200">
              <a:latin typeface="Calibri Light" panose="020F0302020204030204"/>
            </a:rPr>
            <a:t>Agenda</a:t>
          </a:r>
        </a:p>
      </dsp:txBody>
      <dsp:txXfrm>
        <a:off x="0" y="0"/>
        <a:ext cx="2103120" cy="4351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643BE0-DC84-4916-BC86-913A6D365B04}">
      <dsp:nvSpPr>
        <dsp:cNvPr id="0" name=""/>
        <dsp:cNvSpPr/>
      </dsp:nvSpPr>
      <dsp:spPr>
        <a:xfrm>
          <a:off x="2229500" y="0"/>
          <a:ext cx="8918001" cy="520626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3034" tIns="1322391" rIns="173034" bIns="1322391" numCol="1" spcCol="1270" anchor="ctr" anchorCtr="0">
          <a:noAutofit/>
        </a:bodyPr>
        <a:lstStyle/>
        <a:p>
          <a:pPr marL="0" lvl="0" indent="0" algn="l" defTabSz="755650">
            <a:lnSpc>
              <a:spcPct val="100000"/>
            </a:lnSpc>
            <a:spcBef>
              <a:spcPct val="0"/>
            </a:spcBef>
            <a:spcAft>
              <a:spcPct val="35000"/>
            </a:spcAft>
            <a:buNone/>
          </a:pPr>
          <a:r>
            <a:rPr lang="en-US" sz="1700" kern="1200"/>
            <a:t>Explain how you can use, or modify, the activities you did today for use with your students </a:t>
          </a:r>
        </a:p>
        <a:p>
          <a:pPr marL="0" lvl="0" indent="0" algn="l" defTabSz="755650">
            <a:lnSpc>
              <a:spcPct val="100000"/>
            </a:lnSpc>
            <a:spcBef>
              <a:spcPct val="0"/>
            </a:spcBef>
            <a:spcAft>
              <a:spcPct val="35000"/>
            </a:spcAft>
            <a:buNone/>
          </a:pPr>
          <a:r>
            <a:rPr lang="en-US" sz="1700" kern="1200"/>
            <a:t>Recognize the five components of the IPP (context, experience, reflection, action, evaluation) </a:t>
          </a:r>
        </a:p>
        <a:p>
          <a:pPr marL="0" lvl="0" indent="0" algn="l" defTabSz="755650">
            <a:lnSpc>
              <a:spcPct val="100000"/>
            </a:lnSpc>
            <a:spcBef>
              <a:spcPct val="0"/>
            </a:spcBef>
            <a:spcAft>
              <a:spcPct val="35000"/>
            </a:spcAft>
            <a:buNone/>
          </a:pPr>
          <a:r>
            <a:rPr lang="en-US" sz="1700" kern="1200"/>
            <a:t>Describe some characteristics of generation z students </a:t>
          </a:r>
        </a:p>
        <a:p>
          <a:pPr marL="0" lvl="0" indent="0" algn="l" defTabSz="755650">
            <a:lnSpc>
              <a:spcPct val="90000"/>
            </a:lnSpc>
            <a:spcBef>
              <a:spcPct val="0"/>
            </a:spcBef>
            <a:spcAft>
              <a:spcPct val="35000"/>
            </a:spcAft>
            <a:buNone/>
          </a:pPr>
          <a:r>
            <a:rPr lang="en-US" sz="1700" kern="1200"/>
            <a:t>Give examples of strategies you can use in your teaching and course design that may be especially effective with generation z students</a:t>
          </a:r>
        </a:p>
        <a:p>
          <a:pPr marL="0" lvl="0" indent="0" algn="l" defTabSz="755650">
            <a:lnSpc>
              <a:spcPct val="90000"/>
            </a:lnSpc>
            <a:spcBef>
              <a:spcPct val="0"/>
            </a:spcBef>
            <a:spcAft>
              <a:spcPct val="35000"/>
            </a:spcAft>
            <a:buNone/>
          </a:pPr>
          <a:r>
            <a:rPr lang="en-US" sz="1700" kern="1200"/>
            <a:t>Demonstrate awareness of where to continue to get support related to teaching and learning on campus</a:t>
          </a:r>
        </a:p>
        <a:p>
          <a:pPr marL="0" lvl="0" indent="0" algn="l" defTabSz="755650">
            <a:lnSpc>
              <a:spcPct val="90000"/>
            </a:lnSpc>
            <a:spcBef>
              <a:spcPct val="0"/>
            </a:spcBef>
            <a:spcAft>
              <a:spcPct val="35000"/>
            </a:spcAft>
            <a:buNone/>
          </a:pPr>
          <a:endParaRPr lang="en-US" sz="1700" kern="1200">
            <a:latin typeface="Calibri"/>
            <a:cs typeface="Calibri"/>
          </a:endParaRPr>
        </a:p>
      </dsp:txBody>
      <dsp:txXfrm>
        <a:off x="2229500" y="0"/>
        <a:ext cx="8918001" cy="5206264"/>
      </dsp:txXfrm>
    </dsp:sp>
    <dsp:sp modelId="{1AEA7D82-27A2-4D74-8BDF-4540DBBB9541}">
      <dsp:nvSpPr>
        <dsp:cNvPr id="0" name=""/>
        <dsp:cNvSpPr/>
      </dsp:nvSpPr>
      <dsp:spPr>
        <a:xfrm>
          <a:off x="0" y="0"/>
          <a:ext cx="2229500" cy="520626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978" tIns="514263" rIns="117978" bIns="514263" numCol="1" spcCol="1270" anchor="ctr" anchorCtr="0">
          <a:noAutofit/>
        </a:bodyPr>
        <a:lstStyle/>
        <a:p>
          <a:pPr marL="0" lvl="0" indent="0" algn="ctr" defTabSz="933450" rtl="0">
            <a:lnSpc>
              <a:spcPct val="90000"/>
            </a:lnSpc>
            <a:spcBef>
              <a:spcPct val="0"/>
            </a:spcBef>
            <a:spcAft>
              <a:spcPct val="35000"/>
            </a:spcAft>
            <a:buNone/>
          </a:pPr>
          <a:r>
            <a:rPr lang="en-US" sz="2100" kern="1200">
              <a:latin typeface="Calibri Light" panose="020F0302020204030204"/>
            </a:rPr>
            <a:t>Session Outcomes</a:t>
          </a:r>
        </a:p>
      </dsp:txBody>
      <dsp:txXfrm>
        <a:off x="0" y="0"/>
        <a:ext cx="2229500" cy="52062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D150DA-9F97-473B-8538-87333F116A70}">
      <dsp:nvSpPr>
        <dsp:cNvPr id="0" name=""/>
        <dsp:cNvSpPr/>
      </dsp:nvSpPr>
      <dsp:spPr>
        <a:xfrm>
          <a:off x="801799" y="20987"/>
          <a:ext cx="1784250" cy="17842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9CAFEF-E43F-40F8-A432-15D1185FC728}">
      <dsp:nvSpPr>
        <dsp:cNvPr id="0" name=""/>
        <dsp:cNvSpPr/>
      </dsp:nvSpPr>
      <dsp:spPr>
        <a:xfrm>
          <a:off x="1182049" y="401237"/>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507C12-C286-49D3-B371-32A4EEBCD566}">
      <dsp:nvSpPr>
        <dsp:cNvPr id="0" name=""/>
        <dsp:cNvSpPr/>
      </dsp:nvSpPr>
      <dsp:spPr>
        <a:xfrm>
          <a:off x="231424" y="2360987"/>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a:latin typeface="Gill Sans MT" panose="020B0502020104020203"/>
            </a:rPr>
            <a:t>Past</a:t>
          </a:r>
          <a:endParaRPr lang="en-US" sz="4000" kern="1200"/>
        </a:p>
      </dsp:txBody>
      <dsp:txXfrm>
        <a:off x="231424" y="2360987"/>
        <a:ext cx="2925000" cy="720000"/>
      </dsp:txXfrm>
    </dsp:sp>
    <dsp:sp modelId="{265A7786-1079-4EE5-A515-FD7B57B221D8}">
      <dsp:nvSpPr>
        <dsp:cNvPr id="0" name=""/>
        <dsp:cNvSpPr/>
      </dsp:nvSpPr>
      <dsp:spPr>
        <a:xfrm>
          <a:off x="4238674" y="20987"/>
          <a:ext cx="1784250" cy="17842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AD69F6-5B07-4E4D-920C-E604983D44B2}">
      <dsp:nvSpPr>
        <dsp:cNvPr id="0" name=""/>
        <dsp:cNvSpPr/>
      </dsp:nvSpPr>
      <dsp:spPr>
        <a:xfrm>
          <a:off x="4618924" y="401237"/>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4E1BC6-CE5E-4105-976F-08215F58CFE7}">
      <dsp:nvSpPr>
        <dsp:cNvPr id="0" name=""/>
        <dsp:cNvSpPr/>
      </dsp:nvSpPr>
      <dsp:spPr>
        <a:xfrm>
          <a:off x="3668299" y="2360987"/>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a:latin typeface="Gill Sans MT" panose="020B0502020104020203"/>
            </a:rPr>
            <a:t>Current</a:t>
          </a:r>
          <a:endParaRPr lang="en-US" sz="4000" kern="1200"/>
        </a:p>
      </dsp:txBody>
      <dsp:txXfrm>
        <a:off x="3668299" y="2360987"/>
        <a:ext cx="2925000" cy="720000"/>
      </dsp:txXfrm>
    </dsp:sp>
    <dsp:sp modelId="{5C7244AA-A204-4210-9331-6F3425836ED9}">
      <dsp:nvSpPr>
        <dsp:cNvPr id="0" name=""/>
        <dsp:cNvSpPr/>
      </dsp:nvSpPr>
      <dsp:spPr>
        <a:xfrm>
          <a:off x="7675550" y="20987"/>
          <a:ext cx="1784250" cy="17842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02A3B4-69C4-4810-9455-CFB759D4E111}">
      <dsp:nvSpPr>
        <dsp:cNvPr id="0" name=""/>
        <dsp:cNvSpPr/>
      </dsp:nvSpPr>
      <dsp:spPr>
        <a:xfrm>
          <a:off x="8055800" y="401237"/>
          <a:ext cx="1023750" cy="1023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8FCF43-5A9C-4C60-AF00-D28924402AA9}">
      <dsp:nvSpPr>
        <dsp:cNvPr id="0" name=""/>
        <dsp:cNvSpPr/>
      </dsp:nvSpPr>
      <dsp:spPr>
        <a:xfrm>
          <a:off x="7105175" y="2360987"/>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a:latin typeface="Gill Sans MT" panose="020B0502020104020203"/>
            </a:rPr>
            <a:t>Future</a:t>
          </a:r>
          <a:endParaRPr lang="en-US" sz="4000" kern="1200"/>
        </a:p>
      </dsp:txBody>
      <dsp:txXfrm>
        <a:off x="7105175" y="2360987"/>
        <a:ext cx="2925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FCF6B-167B-4A31-8CF6-41CB6843DD23}">
      <dsp:nvSpPr>
        <dsp:cNvPr id="0" name=""/>
        <dsp:cNvSpPr/>
      </dsp:nvSpPr>
      <dsp:spPr>
        <a:xfrm>
          <a:off x="1237010" y="1631"/>
          <a:ext cx="4192812" cy="2515687"/>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Connect with </a:t>
          </a:r>
          <a:r>
            <a:rPr lang="en-US" sz="2100" kern="1200">
              <a:latin typeface="Calibri Light" panose="020F0302020204030204"/>
            </a:rPr>
            <a:t>FCIP's programs</a:t>
          </a:r>
          <a:r>
            <a:rPr lang="en-US" sz="2100" kern="1200"/>
            <a:t> throughout the year: </a:t>
          </a:r>
          <a:r>
            <a:rPr lang="en-US" sz="2100" kern="1200">
              <a:hlinkClick xmlns:r="http://schemas.openxmlformats.org/officeDocument/2006/relationships" r:id="rId1"/>
            </a:rPr>
            <a:t>www.luc.edu/FCIP</a:t>
          </a:r>
          <a:endParaRPr lang="en-US" sz="2100" kern="1200"/>
        </a:p>
      </dsp:txBody>
      <dsp:txXfrm>
        <a:off x="1237010" y="1631"/>
        <a:ext cx="4192812" cy="2515687"/>
      </dsp:txXfrm>
    </dsp:sp>
    <dsp:sp modelId="{CDF4FC98-76BB-496D-9EBA-7A7623ED1425}">
      <dsp:nvSpPr>
        <dsp:cNvPr id="0" name=""/>
        <dsp:cNvSpPr/>
      </dsp:nvSpPr>
      <dsp:spPr>
        <a:xfrm>
          <a:off x="1237010" y="2936600"/>
          <a:ext cx="4192812" cy="2515687"/>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a:t>Visit the Office of Online Learning:</a:t>
          </a:r>
          <a:r>
            <a:rPr lang="en-US" sz="2100" kern="1200">
              <a:latin typeface="Calibri Light" panose="020F0302020204030204"/>
            </a:rPr>
            <a:t> </a:t>
          </a:r>
          <a:r>
            <a:rPr lang="en-US" sz="2100" kern="1200"/>
            <a:t>https://www.luc.edu/ool/</a:t>
          </a:r>
        </a:p>
      </dsp:txBody>
      <dsp:txXfrm>
        <a:off x="1237010" y="2936600"/>
        <a:ext cx="4192812" cy="25156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1BC7A-2ED2-4F2C-8CE2-489BD240B01C}">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AA2144-BC45-43A1-8255-F78B9F9101E1}">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Green, D. D., &amp; McCann, J. (2021). The Coronavirus Effect: How to Engage Generation Z for Greater Student Outcomes. </a:t>
          </a:r>
          <a:r>
            <a:rPr lang="en-US" sz="2000" i="1" kern="1200"/>
            <a:t>Manag Econ Res J</a:t>
          </a:r>
          <a:r>
            <a:rPr lang="en-US" sz="2000" kern="1200"/>
            <a:t>, </a:t>
          </a:r>
          <a:r>
            <a:rPr lang="en-US" sz="2000" i="1" kern="1200"/>
            <a:t>7</a:t>
          </a:r>
          <a:r>
            <a:rPr lang="en-US" sz="2000" kern="1200"/>
            <a:t>(1), 2007.</a:t>
          </a:r>
        </a:p>
      </dsp:txBody>
      <dsp:txXfrm>
        <a:off x="0" y="0"/>
        <a:ext cx="10515600" cy="1087834"/>
      </dsp:txXfrm>
    </dsp:sp>
    <dsp:sp modelId="{EF93D8C3-1EC9-47AA-A4D0-4586B8DFAA10}">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8CB42B-D295-4B26-BF4E-1926CF2545BA}">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Mellman, L., Williams, M. K., &amp; Slykhuis, D. A. (2021). Using Generation Z's Learning Approaches to Create Meaningful Online Learning. In </a:t>
          </a:r>
          <a:r>
            <a:rPr lang="en-US" sz="2000" i="1" kern="1200"/>
            <a:t>Handbook of Research on Transforming Teachers’ Online Pedagogical Reasoning for Engaging K-12 Students in Virtual Learning</a:t>
          </a:r>
          <a:r>
            <a:rPr lang="en-US" sz="2000" kern="1200"/>
            <a:t> (pp. 149-169). IGI Global.</a:t>
          </a:r>
        </a:p>
      </dsp:txBody>
      <dsp:txXfrm>
        <a:off x="0" y="1087834"/>
        <a:ext cx="10515600" cy="1087834"/>
      </dsp:txXfrm>
    </dsp:sp>
    <dsp:sp modelId="{0D076004-FFE0-4DC8-8855-14BFAE8E35C9}">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9ED4B5-596A-4DBD-B4A0-F855960B6899}">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Mohr, K. A., &amp; Mohr, E. S. (2017). Understanding Generation Z students to promote a contemporary learning environment. </a:t>
          </a:r>
          <a:r>
            <a:rPr lang="en-US" sz="2000" i="1" kern="1200"/>
            <a:t>Journal on Empowering Teaching Excellence</a:t>
          </a:r>
          <a:r>
            <a:rPr lang="en-US" sz="2000" kern="1200"/>
            <a:t>, </a:t>
          </a:r>
          <a:r>
            <a:rPr lang="en-US" sz="2000" i="1" kern="1200"/>
            <a:t>1</a:t>
          </a:r>
          <a:r>
            <a:rPr lang="en-US" sz="2000" kern="1200"/>
            <a:t>(1), 9.</a:t>
          </a:r>
        </a:p>
      </dsp:txBody>
      <dsp:txXfrm>
        <a:off x="0" y="2175669"/>
        <a:ext cx="10515600" cy="1087834"/>
      </dsp:txXfrm>
    </dsp:sp>
    <dsp:sp modelId="{9F042776-2C9C-420D-BFB5-5CCE89D52B5E}">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1F03E2-7F2A-4818-8575-A0A6CD6BE7B9}">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kern="1200">
              <a:latin typeface="Calibri Light" panose="020F0302020204030204"/>
              <a:hlinkClick xmlns:r="http://schemas.openxmlformats.org/officeDocument/2006/relationships" r:id="rId1"/>
            </a:rPr>
            <a:t>On the Cusp of Adulthood and Facing an Uncertain Future: What We Know About Gen Z So Far</a:t>
          </a:r>
          <a:r>
            <a:rPr lang="en-US" sz="2000" kern="1200">
              <a:latin typeface="Calibri Light" panose="020F0302020204030204"/>
            </a:rPr>
            <a:t> </a:t>
          </a:r>
        </a:p>
      </dsp:txBody>
      <dsp:txXfrm>
        <a:off x="0" y="3263503"/>
        <a:ext cx="10515600" cy="1087834"/>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F8D71-C176-401D-8F9D-CCA88DDA2C0D}" type="datetimeFigureOut">
              <a:rPr lang="en-US"/>
              <a:t>8/12/2021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2A0E2-E3DA-4845-AA31-DB43BFE6DBA0}" type="slidenum">
              <a:rPr lang="en-US"/>
              <a:t>‹#›</a:t>
            </a:fld>
            <a:endParaRPr lang="en-US"/>
          </a:p>
        </p:txBody>
      </p:sp>
    </p:spTree>
    <p:extLst>
      <p:ext uri="{BB962C8B-B14F-4D97-AF65-F5344CB8AC3E}">
        <p14:creationId xmlns:p14="http://schemas.microsoft.com/office/powerpoint/2010/main" val="1419249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cs.google.com/document/d/1TyVep_oBtHZYkdPwrssri3M7E_5hdq4H4fxpL85n1qw/edit?usp=sharing"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forms.gle/hUzJqN9tf8QcB8uK9"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D57D05-5EB9-4EF2-A91A-4B13EAC5261F}" type="slidenum">
              <a:rPr lang="en-US" smtClean="0"/>
              <a:t>1</a:t>
            </a:fld>
            <a:endParaRPr lang="en-US"/>
          </a:p>
        </p:txBody>
      </p:sp>
    </p:spTree>
    <p:extLst>
      <p:ext uri="{BB962C8B-B14F-4D97-AF65-F5344CB8AC3E}">
        <p14:creationId xmlns:p14="http://schemas.microsoft.com/office/powerpoint/2010/main" val="2101993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CE1F51F-E1F0-4DD5-97D3-177C64E8E272}" type="slidenum">
              <a:rPr lang="en-US" smtClean="0"/>
              <a:t>2</a:t>
            </a:fld>
            <a:endParaRPr lang="en-US"/>
          </a:p>
        </p:txBody>
      </p:sp>
    </p:spTree>
    <p:extLst>
      <p:ext uri="{BB962C8B-B14F-4D97-AF65-F5344CB8AC3E}">
        <p14:creationId xmlns:p14="http://schemas.microsoft.com/office/powerpoint/2010/main" val="1727017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05606C-896F-B642-BFB0-246B01903913}" type="slidenum">
              <a:rPr lang="en-US" smtClean="0"/>
              <a:t>4</a:t>
            </a:fld>
            <a:endParaRPr lang="en-US"/>
          </a:p>
        </p:txBody>
      </p:sp>
    </p:spTree>
    <p:extLst>
      <p:ext uri="{BB962C8B-B14F-4D97-AF65-F5344CB8AC3E}">
        <p14:creationId xmlns:p14="http://schemas.microsoft.com/office/powerpoint/2010/main" val="768059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Jessica </a:t>
            </a:r>
          </a:p>
          <a:p>
            <a:endParaRPr lang="en-US">
              <a:cs typeface="Calibri"/>
            </a:endParaRPr>
          </a:p>
          <a:p>
            <a:r>
              <a:rPr lang="en-US">
                <a:cs typeface="Calibri"/>
              </a:rPr>
              <a:t>One of the things that happened over the past two years, and even more so in the last 12 months, we recognized that our work was flowing out of and representative of three distinct pedagogical approaches: of course, IP, and also Universal Design for Learning and Anti-racist pedagogy. UDL is an approach to course design and facilitation that centers engagement, access and flexibility. These tenants of UDL make it a perfect match/conversant with IP and ARP. </a:t>
            </a:r>
          </a:p>
          <a:p>
            <a:r>
              <a:rPr lang="en-US">
                <a:cs typeface="Calibri"/>
              </a:rPr>
              <a:t>We share these specifics with you to let you in on our vision for the future: Under our co-leadership, FCIP will move forward with our work in these three areas, and allowing us to create a new pedagogical approach at the nexus of them. </a:t>
            </a:r>
          </a:p>
          <a:p>
            <a:endParaRPr lang="en-US">
              <a:cs typeface="Calibri"/>
            </a:endParaRPr>
          </a:p>
          <a:p>
            <a:endParaRPr lang="en-US">
              <a:cs typeface="Calibri"/>
            </a:endParaRPr>
          </a:p>
          <a:p>
            <a:endParaRPr lang="en-US"/>
          </a:p>
          <a:p>
            <a:r>
              <a:rPr lang="en-US"/>
              <a:t>to share and foster Ignatian, student-centered, socially-just pedagogical practices that are responsive and nimble throughout Loyola and beyond.</a:t>
            </a:r>
            <a:endParaRPr lang="en-US">
              <a:cs typeface="Calibri"/>
            </a:endParaRPr>
          </a:p>
          <a:p>
            <a:endParaRPr lang="en-US"/>
          </a:p>
          <a:p>
            <a:r>
              <a:rPr lang="en-US"/>
              <a:t>This is what allows us to move into the future: this pedagogical vision + our leadership </a:t>
            </a:r>
            <a:endParaRPr lang="en-US">
              <a:cs typeface="Calibri"/>
            </a:endParaRPr>
          </a:p>
          <a:p>
            <a:pPr marL="514350" indent="-285750">
              <a:lnSpc>
                <a:spcPct val="90000"/>
              </a:lnSpc>
              <a:spcBef>
                <a:spcPts val="500"/>
              </a:spcBef>
              <a:buFont typeface="Arial,Sans-Serif"/>
              <a:buChar char="•"/>
            </a:pPr>
            <a:r>
              <a:rPr lang="en-US"/>
              <a:t>Honoring dignity and worth of each individual person</a:t>
            </a:r>
            <a:endParaRPr lang="en-US">
              <a:cs typeface="Calibri" panose="020F0502020204030204"/>
            </a:endParaRPr>
          </a:p>
          <a:p>
            <a:pPr marL="514350" indent="-285750">
              <a:lnSpc>
                <a:spcPct val="90000"/>
              </a:lnSpc>
              <a:spcBef>
                <a:spcPts val="500"/>
              </a:spcBef>
              <a:buFont typeface="Arial,Sans-Serif"/>
              <a:buChar char="•"/>
            </a:pPr>
            <a:r>
              <a:rPr lang="en-US"/>
              <a:t>Pushing against the status quo, critical theories</a:t>
            </a:r>
            <a:endParaRPr lang="en-US">
              <a:cs typeface="Calibri" panose="020F0502020204030204"/>
            </a:endParaRPr>
          </a:p>
          <a:p>
            <a:pPr marL="514350" indent="-285750">
              <a:lnSpc>
                <a:spcPct val="90000"/>
              </a:lnSpc>
              <a:spcBef>
                <a:spcPts val="500"/>
              </a:spcBef>
              <a:buFont typeface="Arial,Sans-Serif"/>
              <a:buChar char="•"/>
            </a:pPr>
            <a:r>
              <a:rPr lang="en-US"/>
              <a:t>Inclusive, accessible, flexible</a:t>
            </a:r>
            <a:endParaRPr lang="en-US">
              <a:cs typeface="Calibri" panose="020F0502020204030204"/>
            </a:endParaRPr>
          </a:p>
          <a:p>
            <a:pPr marL="514350" indent="-285750">
              <a:lnSpc>
                <a:spcPct val="90000"/>
              </a:lnSpc>
              <a:spcBef>
                <a:spcPts val="500"/>
              </a:spcBef>
              <a:buFont typeface="Arial,Sans-Serif"/>
              <a:buChar char="•"/>
            </a:pPr>
            <a:r>
              <a:rPr lang="en-US"/>
              <a:t>Bringing in people from the margins</a:t>
            </a:r>
            <a:endParaRPr lang="en-US">
              <a:cs typeface="Calibri" panose="020F0502020204030204"/>
            </a:endParaRPr>
          </a:p>
          <a:p>
            <a:pPr marL="514350" indent="-285750">
              <a:lnSpc>
                <a:spcPct val="90000"/>
              </a:lnSpc>
              <a:spcBef>
                <a:spcPts val="500"/>
              </a:spcBef>
              <a:buFont typeface="Arial,Sans-Serif"/>
              <a:buChar char="•"/>
            </a:pPr>
            <a:r>
              <a:rPr lang="en-US"/>
              <a:t>Reflection and integration</a:t>
            </a:r>
            <a:endParaRPr lang="en-US">
              <a:cs typeface="Calibri" panose="020F0502020204030204"/>
            </a:endParaRPr>
          </a:p>
          <a:p>
            <a:pPr marL="514350" indent="-285750">
              <a:lnSpc>
                <a:spcPct val="90000"/>
              </a:lnSpc>
              <a:spcBef>
                <a:spcPts val="500"/>
              </a:spcBef>
              <a:buFont typeface="Arial,Sans-Serif"/>
              <a:buChar char="•"/>
            </a:pPr>
            <a:r>
              <a:rPr lang="en-US"/>
              <a:t>Globally minded</a:t>
            </a:r>
            <a:endParaRPr lang="en-US">
              <a:cs typeface="Calibri" panose="020F0502020204030204"/>
            </a:endParaRPr>
          </a:p>
          <a:p>
            <a:pPr marL="514350" indent="-285750">
              <a:lnSpc>
                <a:spcPct val="90000"/>
              </a:lnSpc>
              <a:spcBef>
                <a:spcPts val="500"/>
              </a:spcBef>
              <a:buFont typeface="Arial,Sans-Serif"/>
              <a:buChar char="•"/>
            </a:pPr>
            <a:r>
              <a:rPr lang="en-US"/>
              <a:t>epistemic justice </a:t>
            </a:r>
            <a:endParaRPr lang="en-US">
              <a:cs typeface="Calibri" panose="020F0502020204030204"/>
            </a:endParaRPr>
          </a:p>
          <a:p>
            <a:pPr marL="1885950" lvl="3" indent="-285750">
              <a:lnSpc>
                <a:spcPct val="90000"/>
              </a:lnSpc>
              <a:spcBef>
                <a:spcPts val="500"/>
              </a:spcBef>
              <a:buFont typeface="Arial,Sans-Serif"/>
              <a:buChar char="•"/>
            </a:pPr>
            <a:r>
              <a:rPr lang="en-US"/>
              <a:t>(in our own words: everyone’s perspective matters, learning is liberating </a:t>
            </a:r>
            <a:endParaRPr lang="en-US">
              <a:cs typeface="Calibri"/>
            </a:endParaRPr>
          </a:p>
        </p:txBody>
      </p:sp>
      <p:sp>
        <p:nvSpPr>
          <p:cNvPr id="4" name="Slide Number Placeholder 3"/>
          <p:cNvSpPr>
            <a:spLocks noGrp="1"/>
          </p:cNvSpPr>
          <p:nvPr>
            <p:ph type="sldNum" sz="quarter" idx="5"/>
          </p:nvPr>
        </p:nvSpPr>
        <p:spPr/>
        <p:txBody>
          <a:bodyPr/>
          <a:lstStyle/>
          <a:p>
            <a:fld id="{859224C5-968C-4882-9D28-1B3A03BC5F86}" type="slidenum">
              <a:rPr lang="en-US"/>
              <a:t>6</a:t>
            </a:fld>
            <a:endParaRPr lang="en-US"/>
          </a:p>
        </p:txBody>
      </p:sp>
    </p:spTree>
    <p:extLst>
      <p:ext uri="{BB962C8B-B14F-4D97-AF65-F5344CB8AC3E}">
        <p14:creationId xmlns:p14="http://schemas.microsoft.com/office/powerpoint/2010/main" val="1814918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05606C-896F-B642-BFB0-246B01903913}" type="slidenum">
              <a:rPr lang="en-US" smtClean="0"/>
              <a:t>8</a:t>
            </a:fld>
            <a:endParaRPr lang="en-US"/>
          </a:p>
        </p:txBody>
      </p:sp>
    </p:spTree>
    <p:extLst>
      <p:ext uri="{BB962C8B-B14F-4D97-AF65-F5344CB8AC3E}">
        <p14:creationId xmlns:p14="http://schemas.microsoft.com/office/powerpoint/2010/main" val="2816705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a:cs typeface="Calibri"/>
            </a:endParaRPr>
          </a:p>
        </p:txBody>
      </p:sp>
      <p:sp>
        <p:nvSpPr>
          <p:cNvPr id="4" name="Slide Number Placeholder 3"/>
          <p:cNvSpPr>
            <a:spLocks noGrp="1"/>
          </p:cNvSpPr>
          <p:nvPr>
            <p:ph type="sldNum" sz="quarter" idx="5"/>
          </p:nvPr>
        </p:nvSpPr>
        <p:spPr/>
        <p:txBody>
          <a:bodyPr/>
          <a:lstStyle/>
          <a:p>
            <a:fld id="{A4D2E3DE-ACDB-4F6D-9620-A4F3B797D3C8}" type="slidenum">
              <a:rPr lang="en-US"/>
              <a:t>13</a:t>
            </a:fld>
            <a:endParaRPr lang="en-US"/>
          </a:p>
        </p:txBody>
      </p:sp>
    </p:spTree>
    <p:extLst>
      <p:ext uri="{BB962C8B-B14F-4D97-AF65-F5344CB8AC3E}">
        <p14:creationId xmlns:p14="http://schemas.microsoft.com/office/powerpoint/2010/main" val="3600577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Jamboard</a:t>
            </a:r>
            <a:r>
              <a:rPr lang="en-US"/>
              <a:t>: https://jamboard.google.com/d/15m3bccyzBjKF0pTTZmCeNBnS6MKy9Zvd1Q4j0K-2Yg0/edit?usp=sharing</a:t>
            </a:r>
          </a:p>
        </p:txBody>
      </p:sp>
      <p:sp>
        <p:nvSpPr>
          <p:cNvPr id="4" name="Slide Number Placeholder 3"/>
          <p:cNvSpPr>
            <a:spLocks noGrp="1"/>
          </p:cNvSpPr>
          <p:nvPr>
            <p:ph type="sldNum" sz="quarter" idx="5"/>
          </p:nvPr>
        </p:nvSpPr>
        <p:spPr/>
        <p:txBody>
          <a:bodyPr/>
          <a:lstStyle/>
          <a:p>
            <a:fld id="{5B82A0E2-E3DA-4845-AA31-DB43BFE6DBA0}" type="slidenum">
              <a:rPr lang="en-US"/>
              <a:t>19</a:t>
            </a:fld>
            <a:endParaRPr lang="en-US"/>
          </a:p>
        </p:txBody>
      </p:sp>
    </p:spTree>
    <p:extLst>
      <p:ext uri="{BB962C8B-B14F-4D97-AF65-F5344CB8AC3E}">
        <p14:creationId xmlns:p14="http://schemas.microsoft.com/office/powerpoint/2010/main" val="2825343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Google doc: </a:t>
            </a:r>
            <a:r>
              <a:rPr lang="en-US">
                <a:hlinkClick r:id="rId3"/>
              </a:rPr>
              <a:t>https://docs.google.com/document/d/1TyVep_oBtHZYkdPwrssri3M7E_5hdq4H4fxpL85n1qw/edit?usp=sharing</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B82A0E2-E3DA-4845-AA31-DB43BFE6DBA0}" type="slidenum">
              <a:rPr lang="en-US"/>
              <a:t>25</a:t>
            </a:fld>
            <a:endParaRPr lang="en-US"/>
          </a:p>
        </p:txBody>
      </p:sp>
    </p:spTree>
    <p:extLst>
      <p:ext uri="{BB962C8B-B14F-4D97-AF65-F5344CB8AC3E}">
        <p14:creationId xmlns:p14="http://schemas.microsoft.com/office/powerpoint/2010/main" val="2637715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https://forms.gle/hUzJqN9tf8QcB8uK9</a:t>
            </a:r>
            <a:r>
              <a:rPr lang="en-US"/>
              <a:t>: Exit Ticket </a:t>
            </a:r>
          </a:p>
        </p:txBody>
      </p:sp>
      <p:sp>
        <p:nvSpPr>
          <p:cNvPr id="4" name="Slide Number Placeholder 3"/>
          <p:cNvSpPr>
            <a:spLocks noGrp="1"/>
          </p:cNvSpPr>
          <p:nvPr>
            <p:ph type="sldNum" sz="quarter" idx="5"/>
          </p:nvPr>
        </p:nvSpPr>
        <p:spPr/>
        <p:txBody>
          <a:bodyPr/>
          <a:lstStyle/>
          <a:p>
            <a:fld id="{5B82A0E2-E3DA-4845-AA31-DB43BFE6DBA0}" type="slidenum">
              <a:rPr lang="en-US"/>
              <a:t>30</a:t>
            </a:fld>
            <a:endParaRPr lang="en-US"/>
          </a:p>
        </p:txBody>
      </p:sp>
    </p:spTree>
    <p:extLst>
      <p:ext uri="{BB962C8B-B14F-4D97-AF65-F5344CB8AC3E}">
        <p14:creationId xmlns:p14="http://schemas.microsoft.com/office/powerpoint/2010/main" val="2252573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430C0A-5464-4FE4-84EB-FF9C94016DF4}"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4174682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Over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14460" y="2912971"/>
            <a:ext cx="10629840" cy="3213193"/>
          </a:xfrm>
        </p:spPr>
        <p:txBody>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3200">
                <a:latin typeface="Myriad Pro" pitchFamily="34" charset="0"/>
                <a:cs typeface="Myriad Pro" pitchFamily="34" charset="0"/>
              </a:defRPr>
            </a:lvl1pPr>
          </a:lstStyle>
          <a:p>
            <a:pPr eaLnBrk="1" hangingPunct="1"/>
            <a:r>
              <a:rPr lang="en-US" sz="3000">
                <a:cs typeface="Arial" charset="0"/>
              </a:rPr>
              <a:t>Chapter or point No. 1</a:t>
            </a:r>
          </a:p>
          <a:p>
            <a:pPr eaLnBrk="1" hangingPunct="1"/>
            <a:r>
              <a:rPr lang="en-US" sz="3000">
                <a:cs typeface="Arial" charset="0"/>
              </a:rPr>
              <a:t>Chapter or point No. 2</a:t>
            </a:r>
          </a:p>
          <a:p>
            <a:pPr eaLnBrk="1" hangingPunct="1"/>
            <a:r>
              <a:rPr lang="en-US" sz="3000">
                <a:cs typeface="Arial" charset="0"/>
              </a:rPr>
              <a:t>Chapter or point No. 3</a:t>
            </a:r>
          </a:p>
        </p:txBody>
      </p:sp>
      <p:pic>
        <p:nvPicPr>
          <p:cNvPr id="7" name="Picture 6" descr="bgrd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86512"/>
          </a:xfrm>
          <a:prstGeom prst="rect">
            <a:avLst/>
          </a:prstGeom>
        </p:spPr>
      </p:pic>
      <p:sp>
        <p:nvSpPr>
          <p:cNvPr id="9" name="Title 1"/>
          <p:cNvSpPr>
            <a:spLocks noGrp="1"/>
          </p:cNvSpPr>
          <p:nvPr>
            <p:ph type="title" hasCustomPrompt="1"/>
          </p:nvPr>
        </p:nvSpPr>
        <p:spPr>
          <a:xfrm>
            <a:off x="814462" y="1769970"/>
            <a:ext cx="10629837" cy="1143000"/>
          </a:xfrm>
        </p:spPr>
        <p:txBody>
          <a:bodyPr>
            <a:normAutofit/>
          </a:bodyPr>
          <a:lstStyle>
            <a:lvl1pPr algn="l">
              <a:defRPr sz="3600" b="1" cap="all">
                <a:solidFill>
                  <a:srgbClr val="800000"/>
                </a:solidFill>
                <a:latin typeface="Myriad Pro" pitchFamily="34" charset="0"/>
                <a:cs typeface="Myriad Pro" pitchFamily="34" charset="0"/>
              </a:defRPr>
            </a:lvl1pPr>
          </a:lstStyle>
          <a:p>
            <a:r>
              <a:rPr lang="en-US"/>
              <a:t>Overview/summary</a:t>
            </a:r>
          </a:p>
        </p:txBody>
      </p:sp>
      <p:sp>
        <p:nvSpPr>
          <p:cNvPr id="6" name="Text Placeholder 21"/>
          <p:cNvSpPr>
            <a:spLocks noGrp="1"/>
          </p:cNvSpPr>
          <p:nvPr>
            <p:ph type="body" sz="quarter" idx="13" hasCustomPrompt="1"/>
          </p:nvPr>
        </p:nvSpPr>
        <p:spPr>
          <a:xfrm>
            <a:off x="711201" y="6411503"/>
            <a:ext cx="5242983" cy="266700"/>
          </a:xfrm>
        </p:spPr>
        <p:txBody>
          <a:bodyPr lIns="0">
            <a:normAutofit/>
          </a:bodyPr>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eaLnBrk="1" hangingPunct="1"/>
            <a:r>
              <a:rPr lang="en-US" sz="900">
                <a:solidFill>
                  <a:srgbClr val="7F7F7F"/>
                </a:solidFill>
              </a:rPr>
              <a:t>Type LOYOLA UNIVERSITY CHICAGO, if needed</a:t>
            </a:r>
          </a:p>
        </p:txBody>
      </p:sp>
    </p:spTree>
    <p:extLst>
      <p:ext uri="{BB962C8B-B14F-4D97-AF65-F5344CB8AC3E}">
        <p14:creationId xmlns:p14="http://schemas.microsoft.com/office/powerpoint/2010/main" val="244316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8/12/2021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1630868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85279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69712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51973-C526-7646-84E8-055337A0F8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4C305D-1C44-5F4E-B2D7-2A7BC61DCA7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49189E-BFB7-2B48-813D-C49BE06FAB9B}"/>
              </a:ext>
            </a:extLst>
          </p:cNvPr>
          <p:cNvSpPr>
            <a:spLocks noGrp="1"/>
          </p:cNvSpPr>
          <p:nvPr>
            <p:ph type="dt" sz="half" idx="10"/>
          </p:nvPr>
        </p:nvSpPr>
        <p:spPr/>
        <p:txBody>
          <a:bodyPr/>
          <a:lstStyle/>
          <a:p>
            <a:fld id="{48A87A34-81AB-432B-8DAE-1953F412C126}" type="datetimeFigureOut">
              <a:rPr lang="en-US" smtClean="0"/>
              <a:t>8/12/2021</a:t>
            </a:fld>
            <a:endParaRPr lang="en-US"/>
          </a:p>
        </p:txBody>
      </p:sp>
      <p:sp>
        <p:nvSpPr>
          <p:cNvPr id="5" name="Footer Placeholder 4">
            <a:extLst>
              <a:ext uri="{FF2B5EF4-FFF2-40B4-BE49-F238E27FC236}">
                <a16:creationId xmlns:a16="http://schemas.microsoft.com/office/drawing/2014/main" id="{A3DEF65E-05FF-6547-9450-DE13DF537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F96587-A715-DE4D-A223-BF38D7FBFD44}"/>
              </a:ext>
            </a:extLst>
          </p:cNvPr>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1221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ver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14460" y="2912971"/>
            <a:ext cx="10629840" cy="3213193"/>
          </a:xfrm>
        </p:spPr>
        <p:txBody>
          <a:bodyPr/>
          <a:lstStyle>
            <a:lvl1pPr marL="457200" marR="0" indent="-457200" algn="l" defTabSz="457200" rtl="0" eaLnBrk="1" fontAlgn="auto" latinLnBrk="0" hangingPunct="1">
              <a:lnSpc>
                <a:spcPct val="100000"/>
              </a:lnSpc>
              <a:spcBef>
                <a:spcPct val="20000"/>
              </a:spcBef>
              <a:spcAft>
                <a:spcPts val="0"/>
              </a:spcAft>
              <a:buClrTx/>
              <a:buSzTx/>
              <a:buFont typeface="Arial"/>
              <a:buChar char="•"/>
              <a:tabLst/>
              <a:defRPr sz="3200">
                <a:latin typeface="Myriad Pro" pitchFamily="34" charset="0"/>
                <a:cs typeface="Myriad Pro" pitchFamily="34" charset="0"/>
              </a:defRPr>
            </a:lvl1pPr>
          </a:lstStyle>
          <a:p>
            <a:pPr eaLnBrk="1" hangingPunct="1"/>
            <a:r>
              <a:rPr lang="en-US" sz="3000">
                <a:cs typeface="Arial" charset="0"/>
              </a:rPr>
              <a:t>Chapter or point No. 1</a:t>
            </a:r>
          </a:p>
          <a:p>
            <a:pPr eaLnBrk="1" hangingPunct="1"/>
            <a:r>
              <a:rPr lang="en-US" sz="3000">
                <a:cs typeface="Arial" charset="0"/>
              </a:rPr>
              <a:t>Chapter or point No. 2</a:t>
            </a:r>
          </a:p>
          <a:p>
            <a:pPr eaLnBrk="1" hangingPunct="1"/>
            <a:r>
              <a:rPr lang="en-US" sz="3000">
                <a:cs typeface="Arial" charset="0"/>
              </a:rPr>
              <a:t>Chapter or point No. 3</a:t>
            </a:r>
          </a:p>
        </p:txBody>
      </p:sp>
      <p:pic>
        <p:nvPicPr>
          <p:cNvPr id="7" name="Picture 6" descr="bgrdTo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286512"/>
          </a:xfrm>
          <a:prstGeom prst="rect">
            <a:avLst/>
          </a:prstGeom>
        </p:spPr>
      </p:pic>
      <p:sp>
        <p:nvSpPr>
          <p:cNvPr id="9" name="Title 1"/>
          <p:cNvSpPr>
            <a:spLocks noGrp="1"/>
          </p:cNvSpPr>
          <p:nvPr>
            <p:ph type="title" hasCustomPrompt="1"/>
          </p:nvPr>
        </p:nvSpPr>
        <p:spPr>
          <a:xfrm>
            <a:off x="814462" y="1769970"/>
            <a:ext cx="10629837" cy="1143000"/>
          </a:xfrm>
        </p:spPr>
        <p:txBody>
          <a:bodyPr>
            <a:normAutofit/>
          </a:bodyPr>
          <a:lstStyle>
            <a:lvl1pPr algn="l">
              <a:defRPr sz="3600" b="1" cap="all">
                <a:solidFill>
                  <a:srgbClr val="800000"/>
                </a:solidFill>
                <a:latin typeface="Myriad Pro" pitchFamily="34" charset="0"/>
                <a:cs typeface="Myriad Pro" pitchFamily="34" charset="0"/>
              </a:defRPr>
            </a:lvl1pPr>
          </a:lstStyle>
          <a:p>
            <a:r>
              <a:rPr lang="en-US"/>
              <a:t>Overview/summary</a:t>
            </a:r>
          </a:p>
        </p:txBody>
      </p:sp>
      <p:sp>
        <p:nvSpPr>
          <p:cNvPr id="6" name="Text Placeholder 21"/>
          <p:cNvSpPr>
            <a:spLocks noGrp="1"/>
          </p:cNvSpPr>
          <p:nvPr>
            <p:ph type="body" sz="quarter" idx="13" hasCustomPrompt="1"/>
          </p:nvPr>
        </p:nvSpPr>
        <p:spPr>
          <a:xfrm>
            <a:off x="711201" y="6411503"/>
            <a:ext cx="5242983" cy="266700"/>
          </a:xfrm>
        </p:spPr>
        <p:txBody>
          <a:bodyPr lIns="0">
            <a:normAutofit/>
          </a:bodyPr>
          <a:lstStyle>
            <a:lvl1pPr marL="0" indent="0" eaLnBrk="1" hangingPunct="1">
              <a:buNone/>
              <a:defRPr sz="900" kern="900" cap="all" spc="300" baseline="0">
                <a:solidFill>
                  <a:schemeClr val="tx1">
                    <a:lumMod val="50000"/>
                    <a:lumOff val="50000"/>
                  </a:schemeClr>
                </a:solidFill>
                <a:latin typeface="Myriad Pro"/>
                <a:cs typeface="Myriad Pro"/>
              </a:defRPr>
            </a:lvl1pPr>
          </a:lstStyle>
          <a:p>
            <a:pPr eaLnBrk="1" hangingPunct="1"/>
            <a:r>
              <a:rPr lang="en-US" sz="900">
                <a:solidFill>
                  <a:srgbClr val="7F7F7F"/>
                </a:solidFill>
              </a:rPr>
              <a:t>Type LOYOLA UNIVERSITY CHICAGO, if needed</a:t>
            </a:r>
          </a:p>
        </p:txBody>
      </p:sp>
    </p:spTree>
    <p:extLst>
      <p:ext uri="{BB962C8B-B14F-4D97-AF65-F5344CB8AC3E}">
        <p14:creationId xmlns:p14="http://schemas.microsoft.com/office/powerpoint/2010/main" val="3510018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8/12/2021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8/12/2021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8/12/2021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8/12/2021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8/12/2021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8/12/2021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8/12/2021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178961088"/>
      </p:ext>
    </p:extLst>
  </p:cSld>
  <p:clrMap bg1="lt1" tx1="dk1" bg2="lt2" tx2="dk2" accent1="accent1" accent2="accent2" accent3="accent3" accent4="accent4" accent5="accent5" accent6="accent6" hlink="hlink" folHlink="folHlink"/>
  <p:sldLayoutIdLst>
    <p:sldLayoutId id="2147483757" r:id="rId1"/>
    <p:sldLayoutId id="2147483768" r:id="rId2"/>
    <p:sldLayoutId id="2147483763" r:id="rId3"/>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449166537"/>
      </p:ext>
    </p:extLst>
  </p:cSld>
  <p:clrMap bg1="lt1" tx1="dk1" bg2="lt2" tx2="dk2" accent1="accent1" accent2="accent2" accent3="accent3" accent4="accent4" accent5="accent5" accent6="accent6" hlink="hlink" folHlink="folHlink"/>
  <p:sldLayoutIdLst>
    <p:sldLayoutId id="214748392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973891135"/>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F6DB81-C066-854C-AD5B-CA5CE08B0B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0C3B56-5F56-4B48-80B6-93FC59B0AF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F6BEF-9DD5-1140-BCFB-B7367E47E6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8/12/2021</a:t>
            </a:fld>
            <a:endParaRPr lang="en-US"/>
          </a:p>
        </p:txBody>
      </p:sp>
      <p:sp>
        <p:nvSpPr>
          <p:cNvPr id="5" name="Footer Placeholder 4">
            <a:extLst>
              <a:ext uri="{FF2B5EF4-FFF2-40B4-BE49-F238E27FC236}">
                <a16:creationId xmlns:a16="http://schemas.microsoft.com/office/drawing/2014/main" id="{CEBD49A8-B545-D842-BB3A-FB7C3A9868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296A5D-55A7-C047-B8F5-AB6049710E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2032491142"/>
      </p:ext>
    </p:extLst>
  </p:cSld>
  <p:clrMap bg1="lt1" tx1="dk1" bg2="lt2" tx2="dk2" accent1="accent1" accent2="accent2" accent3="accent3" accent4="accent4" accent5="accent5" accent6="accent6" hlink="hlink" folHlink="folHlink"/>
  <p:sldLayoutIdLst>
    <p:sldLayoutId id="214748392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B100F7-5984-47DC-9080-01F581BA3C50}" type="datetimeFigureOut">
              <a:rPr lang="en-US" smtClean="0"/>
              <a:t>8/12/2021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4C53B-AC9E-40AB-B1D3-F2A3C179D2C7}" type="slidenum">
              <a:rPr lang="en-US" smtClean="0"/>
              <a:t>‹#›</a:t>
            </a:fld>
            <a:endParaRPr lang="en-US"/>
          </a:p>
        </p:txBody>
      </p:sp>
    </p:spTree>
    <p:extLst>
      <p:ext uri="{BB962C8B-B14F-4D97-AF65-F5344CB8AC3E}">
        <p14:creationId xmlns:p14="http://schemas.microsoft.com/office/powerpoint/2010/main" val="397494699"/>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hyperlink" Target="https://creativecommons.org/licenses/by-nd/3.0/" TargetMode="External"/><Relationship Id="rId5" Type="http://schemas.openxmlformats.org/officeDocument/2006/relationships/image" Target="../media/image14.jpeg"/><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writerightwords.com/copy-editing-work/"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itn.hms.harvard.edu/flash/2017/opinion-socially-conscious-scientist/"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hyperlink" Target="https://jamboard.google.com/d/15m3bccyzBjKF0pTTZmCeNBnS6MKy9Zvd1Q4j0K-2Yg0/edit?usp=shar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k21.global/blog/ferramentas-para-trabalho-remoto" TargetMode="Externa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hyperlink" Target="http://www.writerightwords.com/copy-editing-work/"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itn.hms.harvard.edu/flash/2017/opinion-socially-conscious-scientist/"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TyVep_oBtHZYkdPwrssri3M7E_5hdq4H4fxpL85n1qw/edit?usp=shar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itn.hms.harvard.edu/flash/2017/opinion-socially-conscious-scientist/"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justinsomnia.org/2005/05/drivers-seat-photography/"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creativecommons.org/licenses/by/3.0/" TargetMode="External"/><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forms.gle/hUzJqN9tf8QcB8uK9" TargetMode="External"/><Relationship Id="rId4" Type="http://schemas.openxmlformats.org/officeDocument/2006/relationships/hyperlink" Target="http://badinertech.blogspot.com/2013_08_01_archive.html" TargetMode="Externa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luc.edu/fcip/programs/teachinglearningworkshops/"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4545584"/>
            <a:ext cx="8991600" cy="1855216"/>
          </a:xfrm>
        </p:spPr>
        <p:txBody>
          <a:bodyPr>
            <a:normAutofit fontScale="90000"/>
          </a:bodyPr>
          <a:lstStyle/>
          <a:p>
            <a:r>
              <a:rPr lang="en-US" sz="2400" b="1"/>
              <a:t>understanding teaching at Loyola university Chicago</a:t>
            </a:r>
            <a:br>
              <a:rPr lang="en-US" sz="2400" b="1"/>
            </a:br>
            <a:br>
              <a:rPr lang="en-US" sz="2400" b="1"/>
            </a:br>
            <a:r>
              <a:rPr lang="en-US" sz="2400" b="1"/>
              <a:t>presentation for new faculty orientation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8177" y="688499"/>
            <a:ext cx="6195646" cy="3112165"/>
          </a:xfrm>
          <a:prstGeom prst="rect">
            <a:avLst/>
          </a:prstGeom>
        </p:spPr>
      </p:pic>
    </p:spTree>
    <p:extLst>
      <p:ext uri="{BB962C8B-B14F-4D97-AF65-F5344CB8AC3E}">
        <p14:creationId xmlns:p14="http://schemas.microsoft.com/office/powerpoint/2010/main" val="3155480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Box 4"/>
          <p:cNvSpPr txBox="1"/>
          <p:nvPr/>
        </p:nvSpPr>
        <p:spPr>
          <a:xfrm>
            <a:off x="1600200" y="4269282"/>
            <a:ext cx="8991600" cy="1264762"/>
          </a:xfrm>
          <a:prstGeom prst="rect">
            <a:avLst/>
          </a:prstGeom>
        </p:spPr>
        <p:txBody>
          <a:bodyPr vert="horz" lIns="274320" tIns="182880" rIns="274320" bIns="182880" rtlCol="0" anchor="ctr" anchorCtr="1">
            <a:normAutofit/>
          </a:bodyPr>
          <a:lstStyle/>
          <a:p>
            <a:pPr algn="ctr">
              <a:lnSpc>
                <a:spcPct val="90000"/>
              </a:lnSpc>
              <a:spcBef>
                <a:spcPct val="0"/>
              </a:spcBef>
              <a:spcAft>
                <a:spcPts val="600"/>
              </a:spcAft>
            </a:pPr>
            <a:r>
              <a:rPr lang="en-US" sz="3200" cap="all" spc="200">
                <a:solidFill>
                  <a:srgbClr val="262626"/>
                </a:solidFill>
                <a:latin typeface="+mj-lt"/>
                <a:ea typeface="+mj-ea"/>
                <a:cs typeface="+mj-cs"/>
              </a:rPr>
              <a:t>What is Context and why is It important?</a:t>
            </a:r>
          </a:p>
        </p:txBody>
      </p:sp>
      <p:sp>
        <p:nvSpPr>
          <p:cNvPr id="16" name="Rectangle 15">
            <a:extLst>
              <a:ext uri="{FF2B5EF4-FFF2-40B4-BE49-F238E27FC236}">
                <a16:creationId xmlns:a16="http://schemas.microsoft.com/office/drawing/2014/main" id="{BC67272B-EFA9-4F1B-A626-13B768F9B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7032" y="640555"/>
            <a:ext cx="9498768" cy="33120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C885964-7E68-4E8F-85B9-A49822446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10700" y="806112"/>
            <a:ext cx="9171432" cy="298094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A close up of a logo&#10;&#10;Description generated with high confidence">
            <a:extLst>
              <a:ext uri="{FF2B5EF4-FFF2-40B4-BE49-F238E27FC236}">
                <a16:creationId xmlns:a16="http://schemas.microsoft.com/office/drawing/2014/main" id="{9F18C269-1518-4A35-BD34-A937F9309207}"/>
              </a:ext>
            </a:extLst>
          </p:cNvPr>
          <p:cNvPicPr>
            <a:picLocks noChangeAspect="1"/>
          </p:cNvPicPr>
          <p:nvPr/>
        </p:nvPicPr>
        <p:blipFill>
          <a:blip r:embed="rId2"/>
          <a:stretch>
            <a:fillRect/>
          </a:stretch>
        </p:blipFill>
        <p:spPr>
          <a:xfrm>
            <a:off x="1965878" y="1114570"/>
            <a:ext cx="2338237" cy="2338237"/>
          </a:xfrm>
          <a:prstGeom prst="rect">
            <a:avLst/>
          </a:prstGeom>
        </p:spPr>
      </p:pic>
      <p:pic>
        <p:nvPicPr>
          <p:cNvPr id="6" name="Picture 6" descr="A tree in front of a building&#10;&#10;Description generated with very high confidence">
            <a:extLst>
              <a:ext uri="{FF2B5EF4-FFF2-40B4-BE49-F238E27FC236}">
                <a16:creationId xmlns:a16="http://schemas.microsoft.com/office/drawing/2014/main" id="{7803490D-B21E-420F-A9DF-6655683309B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73115" y="1296397"/>
            <a:ext cx="2632777" cy="1974582"/>
          </a:xfrm>
          <a:prstGeom prst="rect">
            <a:avLst/>
          </a:prstGeom>
        </p:spPr>
      </p:pic>
      <p:pic>
        <p:nvPicPr>
          <p:cNvPr id="11" name="Picture 11" descr="A close up of a blackboard&#10;&#10;Description generated with very high confidence">
            <a:extLst>
              <a:ext uri="{FF2B5EF4-FFF2-40B4-BE49-F238E27FC236}">
                <a16:creationId xmlns:a16="http://schemas.microsoft.com/office/drawing/2014/main" id="{0D6633B6-633E-4218-8433-9E8CACBFE37A}"/>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727622" y="1635368"/>
            <a:ext cx="2632777" cy="1296642"/>
          </a:xfrm>
          <a:prstGeom prst="rect">
            <a:avLst/>
          </a:prstGeom>
        </p:spPr>
      </p:pic>
      <p:sp>
        <p:nvSpPr>
          <p:cNvPr id="10" name="Content Placeholder 2">
            <a:extLst>
              <a:ext uri="{FF2B5EF4-FFF2-40B4-BE49-F238E27FC236}">
                <a16:creationId xmlns:a16="http://schemas.microsoft.com/office/drawing/2014/main" id="{277497E8-343B-4C44-A6CC-9C997422A020}"/>
              </a:ext>
            </a:extLst>
          </p:cNvPr>
          <p:cNvSpPr txBox="1">
            <a:spLocks/>
          </p:cNvSpPr>
          <p:nvPr/>
        </p:nvSpPr>
        <p:spPr>
          <a:xfrm>
            <a:off x="416374" y="1835939"/>
            <a:ext cx="11299095" cy="4946823"/>
          </a:xfrm>
          <a:prstGeom prst="rect">
            <a:avLst/>
          </a:prstGeom>
        </p:spPr>
        <p:txBody>
          <a:bodyPr anchor="t">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en-US" sz="1900" b="1"/>
          </a:p>
          <a:p>
            <a:endParaRPr lang="en-US"/>
          </a:p>
        </p:txBody>
      </p:sp>
    </p:spTree>
    <p:extLst>
      <p:ext uri="{BB962C8B-B14F-4D97-AF65-F5344CB8AC3E}">
        <p14:creationId xmlns:p14="http://schemas.microsoft.com/office/powerpoint/2010/main" val="4093006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78E0CD-3BA6-4369-889C-DE07C5EBCD67}"/>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Free Write: Context</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FF6229A-F8D8-4575-8F6B-42B6F4E642F4}"/>
              </a:ext>
            </a:extLst>
          </p:cNvPr>
          <p:cNvSpPr txBox="1"/>
          <p:nvPr/>
        </p:nvSpPr>
        <p:spPr>
          <a:xfrm>
            <a:off x="296250" y="2826436"/>
            <a:ext cx="4550247" cy="3887521"/>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20000"/>
          </a:bodyPr>
          <a:lstStyle/>
          <a:p>
            <a:pPr marL="285750" indent="-228600">
              <a:lnSpc>
                <a:spcPct val="90000"/>
              </a:lnSpc>
              <a:spcAft>
                <a:spcPts val="600"/>
              </a:spcAft>
              <a:buFont typeface="Arial" panose="020B0604020202020204" pitchFamily="34" charset="0"/>
              <a:buChar char="•"/>
            </a:pPr>
            <a:r>
              <a:rPr lang="en-US" sz="3600"/>
              <a:t>What needs to be known about students (their environments, backgrounds, communities, etc.) to teach them well? </a:t>
            </a:r>
            <a:endParaRPr lang="en-US" sz="3600">
              <a:cs typeface="Calibri"/>
            </a:endParaRPr>
          </a:p>
          <a:p>
            <a:pPr marL="57150">
              <a:lnSpc>
                <a:spcPct val="90000"/>
              </a:lnSpc>
              <a:spcAft>
                <a:spcPts val="600"/>
              </a:spcAft>
            </a:pPr>
            <a:endParaRPr lang="en-US" sz="3600">
              <a:cs typeface="Calibri"/>
            </a:endParaRPr>
          </a:p>
          <a:p>
            <a:pPr marL="285750" indent="-228600">
              <a:lnSpc>
                <a:spcPct val="90000"/>
              </a:lnSpc>
              <a:spcAft>
                <a:spcPts val="600"/>
              </a:spcAft>
              <a:buFont typeface="Arial" panose="020B0604020202020204" pitchFamily="34" charset="0"/>
              <a:buChar char="•"/>
            </a:pPr>
            <a:r>
              <a:rPr lang="en-US" sz="3600"/>
              <a:t>What do you need to know about yourself as an instructor?</a:t>
            </a:r>
            <a:endParaRPr lang="en-US" sz="3600">
              <a:cs typeface="Calibri"/>
            </a:endParaRPr>
          </a:p>
          <a:p>
            <a:pPr marL="285750" indent="-285750">
              <a:buFont typeface="Arial"/>
              <a:buChar char="•"/>
            </a:pPr>
            <a:endParaRPr lang="en-US" sz="3200">
              <a:cs typeface="Calibri"/>
            </a:endParaRPr>
          </a:p>
        </p:txBody>
      </p:sp>
      <p:pic>
        <p:nvPicPr>
          <p:cNvPr id="4" name="Picture 3" descr="A picture containing text, table, computer, indoor&#10;&#10;Description automatically generated">
            <a:extLst>
              <a:ext uri="{FF2B5EF4-FFF2-40B4-BE49-F238E27FC236}">
                <a16:creationId xmlns:a16="http://schemas.microsoft.com/office/drawing/2014/main" id="{0F048B43-C870-4171-A018-E45A36018445}"/>
              </a:ext>
            </a:extLst>
          </p:cNvPr>
          <p:cNvPicPr>
            <a:picLocks noGrp="1" noChangeAspect="1"/>
          </p:cNvPicPr>
          <p:nvPr/>
        </p:nvPicPr>
        <p:blipFill rotWithShape="1">
          <a:blip r:embed="rId2">
            <a:extLst>
              <a:ext uri="{837473B0-CC2E-450A-ABE3-18F120FF3D39}">
                <a1611:picAttrSrcUrl xmlns:a1611="http://schemas.microsoft.com/office/drawing/2016/11/main" r:id="rId3"/>
              </a:ext>
            </a:extLst>
          </a:blip>
          <a:srcRect t="30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2">
            <a:extLst>
              <a:ext uri="{FF2B5EF4-FFF2-40B4-BE49-F238E27FC236}">
                <a16:creationId xmlns:a16="http://schemas.microsoft.com/office/drawing/2014/main" id="{A0E43EF8-3FEF-4888-8368-AF078BDCEC42}"/>
              </a:ext>
            </a:extLst>
          </p:cNvPr>
          <p:cNvSpPr txBox="1"/>
          <p:nvPr/>
        </p:nvSpPr>
        <p:spPr>
          <a:xfrm>
            <a:off x="9737482" y="6657945"/>
            <a:ext cx="2454518" cy="200055"/>
          </a:xfrm>
          <a:prstGeom prst="rect">
            <a:avLst/>
          </a:prstGeom>
          <a:solidFill>
            <a:srgbClr val="000000"/>
          </a:solidFill>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4149584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Background pattern&#10;&#10;Description automatically generated">
            <a:extLst>
              <a:ext uri="{FF2B5EF4-FFF2-40B4-BE49-F238E27FC236}">
                <a16:creationId xmlns:a16="http://schemas.microsoft.com/office/drawing/2014/main" id="{2D5CB835-2FDA-4AD8-AE4B-7D562E5F69CE}"/>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9753" b="24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36EB74-8883-4BF7-980C-7140DA3A60D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Free write: Share</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77452EE-E1DE-472B-BA3E-99BF5DB13448}"/>
              </a:ext>
            </a:extLst>
          </p:cNvPr>
          <p:cNvSpPr txBox="1"/>
          <p:nvPr/>
        </p:nvSpPr>
        <p:spPr>
          <a:xfrm>
            <a:off x="9467994" y="665794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3325812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398F3DEE-0E56-499F-AFAE-C2DA7C2C8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85CCF60-79A2-440A-86A2-1A64A59F7B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F2162BA-EECD-43E0-99D9-C00B19482E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200" y="8482"/>
            <a:ext cx="3568276" cy="6858000"/>
          </a:xfrm>
          <a:prstGeom prst="rect">
            <a:avLst/>
          </a:prstGeom>
          <a:gradFill>
            <a:gsLst>
              <a:gs pos="0">
                <a:schemeClr val="accent1">
                  <a:alpha val="32000"/>
                </a:schemeClr>
              </a:gs>
              <a:gs pos="70000">
                <a:srgbClr val="000000">
                  <a:alpha val="0"/>
                </a:srgb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160DB805-F71F-46BB-A8CC-74F6D8306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36">
            <a:extLst>
              <a:ext uri="{FF2B5EF4-FFF2-40B4-BE49-F238E27FC236}">
                <a16:creationId xmlns:a16="http://schemas.microsoft.com/office/drawing/2014/main" id="{6F91054C-3439-420E-88EB-F0A5637EC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24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AF9931-A75C-4548-A5CF-56A3C3EDC1C1}"/>
              </a:ext>
            </a:extLst>
          </p:cNvPr>
          <p:cNvSpPr>
            <a:spLocks noGrp="1"/>
          </p:cNvSpPr>
          <p:nvPr>
            <p:ph type="title"/>
          </p:nvPr>
        </p:nvSpPr>
        <p:spPr>
          <a:xfrm>
            <a:off x="673740" y="2759383"/>
            <a:ext cx="2895573" cy="2834223"/>
          </a:xfrm>
        </p:spPr>
        <p:txBody>
          <a:bodyPr vert="horz" lIns="91440" tIns="45720" rIns="91440" bIns="45720" rtlCol="0" anchor="t">
            <a:normAutofit/>
          </a:bodyPr>
          <a:lstStyle/>
          <a:p>
            <a:r>
              <a:rPr lang="en-US" sz="4000">
                <a:solidFill>
                  <a:srgbClr val="FFFFFF"/>
                </a:solidFill>
              </a:rPr>
              <a:t>Context</a:t>
            </a:r>
          </a:p>
        </p:txBody>
      </p:sp>
      <p:pic>
        <p:nvPicPr>
          <p:cNvPr id="6" name="Picture 6" descr="A picture containing drawing&#10;&#10;Description automatically generated">
            <a:extLst>
              <a:ext uri="{FF2B5EF4-FFF2-40B4-BE49-F238E27FC236}">
                <a16:creationId xmlns:a16="http://schemas.microsoft.com/office/drawing/2014/main" id="{B2EBDF15-76D9-408F-97FE-2583534F83A8}"/>
              </a:ext>
            </a:extLst>
          </p:cNvPr>
          <p:cNvPicPr>
            <a:picLocks noChangeAspect="1"/>
          </p:cNvPicPr>
          <p:nvPr/>
        </p:nvPicPr>
        <p:blipFill rotWithShape="1">
          <a:blip r:embed="rId3"/>
          <a:srcRect t="15060" r="-2" b="11010"/>
          <a:stretch/>
        </p:blipFill>
        <p:spPr>
          <a:xfrm>
            <a:off x="4946690" y="1205224"/>
            <a:ext cx="3039945" cy="2149674"/>
          </a:xfrm>
          <a:prstGeom prst="rect">
            <a:avLst/>
          </a:prstGeom>
        </p:spPr>
      </p:pic>
      <p:pic>
        <p:nvPicPr>
          <p:cNvPr id="5" name="Picture 5" descr="Text&#10;&#10;Description automatically generated">
            <a:extLst>
              <a:ext uri="{FF2B5EF4-FFF2-40B4-BE49-F238E27FC236}">
                <a16:creationId xmlns:a16="http://schemas.microsoft.com/office/drawing/2014/main" id="{F679C036-F614-4686-9189-D5868B6EFEB1}"/>
              </a:ext>
            </a:extLst>
          </p:cNvPr>
          <p:cNvPicPr>
            <a:picLocks noChangeAspect="1"/>
          </p:cNvPicPr>
          <p:nvPr/>
        </p:nvPicPr>
        <p:blipFill rotWithShape="1">
          <a:blip r:embed="rId4"/>
          <a:srcRect l="5736" r="604" b="1"/>
          <a:stretch/>
        </p:blipFill>
        <p:spPr>
          <a:xfrm>
            <a:off x="8298768" y="1191790"/>
            <a:ext cx="3044519" cy="2163109"/>
          </a:xfrm>
          <a:prstGeom prst="rect">
            <a:avLst/>
          </a:prstGeom>
        </p:spPr>
      </p:pic>
      <p:pic>
        <p:nvPicPr>
          <p:cNvPr id="4" name="Picture 4" descr="A picture containing flower, coral&#10;&#10;Description automatically generated">
            <a:extLst>
              <a:ext uri="{FF2B5EF4-FFF2-40B4-BE49-F238E27FC236}">
                <a16:creationId xmlns:a16="http://schemas.microsoft.com/office/drawing/2014/main" id="{11A88230-DD6A-4E92-9EFB-044C96D9F8F2}"/>
              </a:ext>
            </a:extLst>
          </p:cNvPr>
          <p:cNvPicPr>
            <a:picLocks noChangeAspect="1"/>
          </p:cNvPicPr>
          <p:nvPr/>
        </p:nvPicPr>
        <p:blipFill rotWithShape="1">
          <a:blip r:embed="rId5"/>
          <a:srcRect l="12202" r="5822" b="-2"/>
          <a:stretch/>
        </p:blipFill>
        <p:spPr>
          <a:xfrm>
            <a:off x="4931902" y="3673425"/>
            <a:ext cx="3054733" cy="2086811"/>
          </a:xfrm>
          <a:prstGeom prst="rect">
            <a:avLst/>
          </a:prstGeom>
        </p:spPr>
      </p:pic>
      <p:pic>
        <p:nvPicPr>
          <p:cNvPr id="7" name="Picture 7" descr="A picture containing graphical user interface&#10;&#10;Description automatically generated">
            <a:extLst>
              <a:ext uri="{FF2B5EF4-FFF2-40B4-BE49-F238E27FC236}">
                <a16:creationId xmlns:a16="http://schemas.microsoft.com/office/drawing/2014/main" id="{2B465778-2259-431C-BA57-652773F4CAEA}"/>
              </a:ext>
            </a:extLst>
          </p:cNvPr>
          <p:cNvPicPr>
            <a:picLocks noChangeAspect="1"/>
          </p:cNvPicPr>
          <p:nvPr/>
        </p:nvPicPr>
        <p:blipFill rotWithShape="1">
          <a:blip r:embed="rId6"/>
          <a:srcRect l="8706" r="10205" b="-2"/>
          <a:stretch/>
        </p:blipFill>
        <p:spPr>
          <a:xfrm>
            <a:off x="8298768" y="3673425"/>
            <a:ext cx="3054730" cy="2109635"/>
          </a:xfrm>
          <a:prstGeom prst="rect">
            <a:avLst/>
          </a:prstGeom>
        </p:spPr>
      </p:pic>
    </p:spTree>
    <p:extLst>
      <p:ext uri="{BB962C8B-B14F-4D97-AF65-F5344CB8AC3E}">
        <p14:creationId xmlns:p14="http://schemas.microsoft.com/office/powerpoint/2010/main" val="1090335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78E0CD-3BA6-4369-889C-DE07C5EBCD67}"/>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cs typeface="Calibri Light"/>
              </a:rPr>
              <a:t>Who are generation Z students?</a:t>
            </a:r>
            <a:endParaRPr lang="en-US" sz="4000">
              <a:solidFill>
                <a:srgbClr val="FFFFFF"/>
              </a:solidFill>
            </a:endParaRPr>
          </a:p>
        </p:txBody>
      </p:sp>
      <p:sp>
        <p:nvSpPr>
          <p:cNvPr id="6" name="Content Placeholder 5">
            <a:extLst>
              <a:ext uri="{FF2B5EF4-FFF2-40B4-BE49-F238E27FC236}">
                <a16:creationId xmlns:a16="http://schemas.microsoft.com/office/drawing/2014/main" id="{2FCA2CD2-4BC5-4B21-BC3F-5D0484A3C92E}"/>
              </a:ext>
            </a:extLst>
          </p:cNvPr>
          <p:cNvSpPr>
            <a:spLocks noGrp="1"/>
          </p:cNvSpPr>
          <p:nvPr>
            <p:ph idx="1"/>
          </p:nvPr>
        </p:nvSpPr>
        <p:spPr>
          <a:xfrm>
            <a:off x="5795037" y="649480"/>
            <a:ext cx="6294083" cy="5546047"/>
          </a:xfrm>
        </p:spPr>
        <p:txBody>
          <a:bodyPr vert="horz" lIns="91440" tIns="45720" rIns="91440" bIns="45720" rtlCol="0" anchor="ctr">
            <a:normAutofit/>
          </a:bodyPr>
          <a:lstStyle/>
          <a:p>
            <a:pPr marL="742950" lvl="1" indent="-285750"/>
            <a:r>
              <a:rPr lang="en-US" sz="1700">
                <a:cs typeface="Calibri"/>
              </a:rPr>
              <a:t>Born after 1996</a:t>
            </a:r>
          </a:p>
          <a:p>
            <a:pPr marL="742950" lvl="1" indent="-285750"/>
            <a:r>
              <a:rPr lang="en-US" sz="1700">
                <a:ea typeface="+mn-lt"/>
                <a:cs typeface="+mn-lt"/>
              </a:rPr>
              <a:t>Digital natives: Life without smart phones?</a:t>
            </a:r>
          </a:p>
          <a:p>
            <a:pPr marL="742950" lvl="1" indent="-285750"/>
            <a:r>
              <a:rPr lang="en-US" sz="1700">
                <a:ea typeface="+mn-lt"/>
                <a:cs typeface="+mn-lt"/>
              </a:rPr>
              <a:t>Most ethnically diverse</a:t>
            </a:r>
          </a:p>
          <a:p>
            <a:pPr marL="742950" lvl="1" indent="-285750"/>
            <a:r>
              <a:rPr lang="en-US" sz="1700">
                <a:ea typeface="+mn-lt"/>
                <a:cs typeface="+mn-lt"/>
              </a:rPr>
              <a:t>More likely to finish high school and enroll in college than prior generations</a:t>
            </a:r>
          </a:p>
          <a:p>
            <a:pPr marL="742950" lvl="1" indent="-285750"/>
            <a:r>
              <a:rPr lang="en-US" sz="1700">
                <a:ea typeface="+mn-lt"/>
                <a:cs typeface="+mn-lt"/>
              </a:rPr>
              <a:t>Concerned about the future, particularly the environment</a:t>
            </a:r>
          </a:p>
          <a:p>
            <a:pPr marL="742950" lvl="1" indent="-285750"/>
            <a:endParaRPr lang="en-US" sz="1700">
              <a:ea typeface="+mn-lt"/>
              <a:cs typeface="+mn-lt"/>
            </a:endParaRPr>
          </a:p>
          <a:p>
            <a:pPr marL="457200" lvl="1" indent="0">
              <a:buNone/>
            </a:pPr>
            <a:endParaRPr lang="en-US" sz="1200">
              <a:ea typeface="+mn-lt"/>
              <a:cs typeface="+mn-lt"/>
            </a:endParaRPr>
          </a:p>
          <a:p>
            <a:pPr marL="0" indent="0">
              <a:buNone/>
            </a:pPr>
            <a:endParaRPr lang="en-US" sz="1700">
              <a:ea typeface="+mn-lt"/>
              <a:cs typeface="+mn-lt"/>
            </a:endParaRPr>
          </a:p>
          <a:p>
            <a:pPr marL="0" indent="0">
              <a:buNone/>
            </a:pPr>
            <a:endParaRPr lang="en-US" sz="1700">
              <a:ea typeface="+mn-lt"/>
              <a:cs typeface="+mn-lt"/>
            </a:endParaRPr>
          </a:p>
          <a:p>
            <a:pPr marL="0" indent="0">
              <a:buNone/>
            </a:pPr>
            <a:endParaRPr lang="en-US" sz="1700">
              <a:ea typeface="+mn-lt"/>
              <a:cs typeface="+mn-lt"/>
            </a:endParaRPr>
          </a:p>
          <a:p>
            <a:pPr marL="0" indent="0">
              <a:buNone/>
            </a:pPr>
            <a:endParaRPr lang="en-US" sz="1700">
              <a:ea typeface="+mn-lt"/>
              <a:cs typeface="+mn-lt"/>
            </a:endParaRPr>
          </a:p>
          <a:p>
            <a:pPr marL="0" indent="0">
              <a:buNone/>
            </a:pPr>
            <a:endParaRPr lang="en-US" sz="1700">
              <a:ea typeface="+mn-lt"/>
              <a:cs typeface="+mn-lt"/>
            </a:endParaRPr>
          </a:p>
          <a:p>
            <a:pPr marL="0" indent="0">
              <a:buNone/>
            </a:pPr>
            <a:r>
              <a:rPr lang="en-US" sz="1200">
                <a:ea typeface="+mn-lt"/>
                <a:cs typeface="+mn-lt"/>
              </a:rPr>
              <a:t>https://www.pewresearch.org/social-trends/2020/05/14/on-the-cusp-of-adulthood-and-facing-an-uncertain-future-what-we-know-about-gen-z-so-far-2/</a:t>
            </a:r>
            <a:endParaRPr lang="en-US" sz="1200"/>
          </a:p>
        </p:txBody>
      </p:sp>
    </p:spTree>
    <p:extLst>
      <p:ext uri="{BB962C8B-B14F-4D97-AF65-F5344CB8AC3E}">
        <p14:creationId xmlns:p14="http://schemas.microsoft.com/office/powerpoint/2010/main" val="465991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78E0CD-3BA6-4369-889C-DE07C5EBCD67}"/>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cs typeface="Calibri Light"/>
              </a:rPr>
              <a:t>Why care about generation Z students?</a:t>
            </a:r>
            <a:endParaRPr lang="en-US" sz="4000">
              <a:solidFill>
                <a:srgbClr val="FFFFFF"/>
              </a:solidFill>
            </a:endParaRPr>
          </a:p>
        </p:txBody>
      </p:sp>
      <p:sp>
        <p:nvSpPr>
          <p:cNvPr id="6" name="Content Placeholder 5">
            <a:extLst>
              <a:ext uri="{FF2B5EF4-FFF2-40B4-BE49-F238E27FC236}">
                <a16:creationId xmlns:a16="http://schemas.microsoft.com/office/drawing/2014/main" id="{2FCA2CD2-4BC5-4B21-BC3F-5D0484A3C92E}"/>
              </a:ext>
            </a:extLst>
          </p:cNvPr>
          <p:cNvSpPr>
            <a:spLocks noGrp="1"/>
          </p:cNvSpPr>
          <p:nvPr>
            <p:ph idx="1"/>
          </p:nvPr>
        </p:nvSpPr>
        <p:spPr>
          <a:xfrm>
            <a:off x="5795037" y="649480"/>
            <a:ext cx="6294083" cy="5546047"/>
          </a:xfrm>
        </p:spPr>
        <p:txBody>
          <a:bodyPr vert="horz" lIns="91440" tIns="45720" rIns="91440" bIns="45720" rtlCol="0" anchor="ctr">
            <a:normAutofit/>
          </a:bodyPr>
          <a:lstStyle/>
          <a:p>
            <a:pPr marL="457200" lvl="1" indent="0">
              <a:buNone/>
            </a:pPr>
            <a:r>
              <a:rPr lang="en-US" sz="1700">
                <a:ea typeface="+mn-lt"/>
                <a:cs typeface="+mn-lt"/>
              </a:rPr>
              <a:t>NOTE: generational labeling is a generalization and always changing </a:t>
            </a:r>
            <a:endParaRPr lang="en-US"/>
          </a:p>
          <a:p>
            <a:pPr marL="457200" lvl="1" indent="0">
              <a:buNone/>
            </a:pPr>
            <a:endParaRPr lang="en-US" sz="1700">
              <a:ea typeface="+mn-lt"/>
              <a:cs typeface="+mn-lt"/>
            </a:endParaRPr>
          </a:p>
          <a:p>
            <a:pPr marL="457200" lvl="1" indent="0">
              <a:buNone/>
            </a:pPr>
            <a:r>
              <a:rPr lang="en-US" sz="1700">
                <a:ea typeface="+mn-lt"/>
                <a:cs typeface="+mn-lt"/>
              </a:rPr>
              <a:t>Each generation has certain values, behaviors, expectations that have implications for communication, work ethic, goals  </a:t>
            </a:r>
            <a:endParaRPr lang="en-US">
              <a:ea typeface="+mn-lt"/>
              <a:cs typeface="+mn-lt"/>
            </a:endParaRPr>
          </a:p>
          <a:p>
            <a:pPr marL="457200" lvl="1" indent="0">
              <a:buNone/>
            </a:pPr>
            <a:endParaRPr lang="en-US" sz="1700">
              <a:cs typeface="Calibri"/>
            </a:endParaRPr>
          </a:p>
          <a:p>
            <a:pPr marL="457200" lvl="1" indent="0">
              <a:buNone/>
            </a:pPr>
            <a:r>
              <a:rPr lang="en-US" sz="1700">
                <a:ea typeface="+mn-lt"/>
                <a:cs typeface="+mn-lt"/>
              </a:rPr>
              <a:t>Particularly essential for new teachers to have a sense of who students are/what they need  </a:t>
            </a:r>
            <a:endParaRPr lang="en-US"/>
          </a:p>
          <a:p>
            <a:pPr lvl="1"/>
            <a:endParaRPr lang="en-US" sz="1700">
              <a:ea typeface="+mn-lt"/>
              <a:cs typeface="+mn-lt"/>
            </a:endParaRPr>
          </a:p>
          <a:p>
            <a:pPr lvl="1"/>
            <a:endParaRPr lang="en-US" sz="1700">
              <a:ea typeface="+mn-lt"/>
              <a:cs typeface="+mn-lt"/>
            </a:endParaRPr>
          </a:p>
          <a:p>
            <a:pPr marL="457200" lvl="1" indent="0">
              <a:buNone/>
            </a:pPr>
            <a:endParaRPr lang="en-US" sz="1700">
              <a:ea typeface="+mn-lt"/>
              <a:cs typeface="+mn-lt"/>
            </a:endParaRPr>
          </a:p>
          <a:p>
            <a:pPr marL="457200" lvl="1" indent="0">
              <a:buNone/>
            </a:pPr>
            <a:endParaRPr lang="en-US" sz="1700">
              <a:ea typeface="+mn-lt"/>
              <a:cs typeface="+mn-lt"/>
            </a:endParaRPr>
          </a:p>
          <a:p>
            <a:pPr marL="457200" lvl="1" indent="0">
              <a:buNone/>
            </a:pPr>
            <a:endParaRPr lang="en-US" sz="1700">
              <a:ea typeface="+mn-lt"/>
              <a:cs typeface="+mn-lt"/>
            </a:endParaRPr>
          </a:p>
          <a:p>
            <a:pPr marL="457200" lvl="1" indent="0">
              <a:buNone/>
            </a:pPr>
            <a:r>
              <a:rPr lang="en-US" sz="1200">
                <a:ea typeface="+mn-lt"/>
                <a:cs typeface="+mn-lt"/>
              </a:rPr>
              <a:t>Green, D. D., &amp; McCann, J. (2021). The Coronavirus Effect: How to Engage Generation Z for Greater Student Outcomes. </a:t>
            </a:r>
            <a:r>
              <a:rPr lang="en-US" sz="1200" i="1">
                <a:ea typeface="+mn-lt"/>
                <a:cs typeface="+mn-lt"/>
              </a:rPr>
              <a:t>Manag Econ Res J</a:t>
            </a:r>
            <a:r>
              <a:rPr lang="en-US" sz="1200">
                <a:ea typeface="+mn-lt"/>
                <a:cs typeface="+mn-lt"/>
              </a:rPr>
              <a:t>, </a:t>
            </a:r>
            <a:r>
              <a:rPr lang="en-US" sz="1200" i="1">
                <a:ea typeface="+mn-lt"/>
                <a:cs typeface="+mn-lt"/>
              </a:rPr>
              <a:t>7</a:t>
            </a:r>
            <a:r>
              <a:rPr lang="en-US" sz="1200">
                <a:ea typeface="+mn-lt"/>
                <a:cs typeface="+mn-lt"/>
              </a:rPr>
              <a:t>(1), 2007.</a:t>
            </a:r>
          </a:p>
          <a:p>
            <a:pPr marL="457200" lvl="1" indent="0">
              <a:buNone/>
            </a:pPr>
            <a:r>
              <a:rPr lang="en-US" sz="1200">
                <a:ea typeface="+mn-lt"/>
                <a:cs typeface="+mn-lt"/>
              </a:rPr>
              <a:t>Mohr, K. A., &amp; Mohr, E. S. (2017). Understanding Generation Z students to promote a contemporary learning environment. </a:t>
            </a:r>
            <a:r>
              <a:rPr lang="en-US" sz="1200" i="1">
                <a:ea typeface="+mn-lt"/>
                <a:cs typeface="+mn-lt"/>
              </a:rPr>
              <a:t>Journal on Empowering Teaching Excellence</a:t>
            </a:r>
            <a:r>
              <a:rPr lang="en-US" sz="1200">
                <a:ea typeface="+mn-lt"/>
                <a:cs typeface="+mn-lt"/>
              </a:rPr>
              <a:t>, </a:t>
            </a:r>
            <a:r>
              <a:rPr lang="en-US" sz="1200" i="1">
                <a:ea typeface="+mn-lt"/>
                <a:cs typeface="+mn-lt"/>
              </a:rPr>
              <a:t>1</a:t>
            </a:r>
            <a:r>
              <a:rPr lang="en-US" sz="1200">
                <a:ea typeface="+mn-lt"/>
                <a:cs typeface="+mn-lt"/>
              </a:rPr>
              <a:t>(1), 9.</a:t>
            </a:r>
            <a:endParaRPr lang="en-US" sz="1200">
              <a:cs typeface="Calibri" panose="020F0502020204030204"/>
            </a:endParaRPr>
          </a:p>
          <a:p>
            <a:pPr marL="457200" lvl="1" indent="0">
              <a:buNone/>
            </a:pPr>
            <a:endParaRPr lang="en-US" sz="1200">
              <a:ea typeface="+mn-lt"/>
              <a:cs typeface="+mn-lt"/>
            </a:endParaRPr>
          </a:p>
          <a:p>
            <a:endParaRPr lang="en-US" sz="1700">
              <a:ea typeface="+mn-lt"/>
              <a:cs typeface="+mn-lt"/>
            </a:endParaRPr>
          </a:p>
        </p:txBody>
      </p:sp>
    </p:spTree>
    <p:extLst>
      <p:ext uri="{BB962C8B-B14F-4D97-AF65-F5344CB8AC3E}">
        <p14:creationId xmlns:p14="http://schemas.microsoft.com/office/powerpoint/2010/main" val="2720267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C14F3E-E6A5-4A51-8FB8-D44FA806F97E}"/>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a:solidFill>
                  <a:schemeClr val="bg1"/>
                </a:solidFill>
              </a:rPr>
              <a:t>Values of Gen Z Students</a:t>
            </a:r>
          </a:p>
        </p:txBody>
      </p:sp>
      <p:pic>
        <p:nvPicPr>
          <p:cNvPr id="4" name="Picture 4" descr="Diagram&#10;&#10;Description automatically generated">
            <a:extLst>
              <a:ext uri="{FF2B5EF4-FFF2-40B4-BE49-F238E27FC236}">
                <a16:creationId xmlns:a16="http://schemas.microsoft.com/office/drawing/2014/main" id="{7771CE3E-AC1B-418E-B502-64180DB2E412}"/>
              </a:ext>
            </a:extLst>
          </p:cNvPr>
          <p:cNvPicPr>
            <a:picLocks noGrp="1" noChangeAspect="1"/>
          </p:cNvPicPr>
          <p:nvPr>
            <p:ph idx="1"/>
          </p:nvPr>
        </p:nvPicPr>
        <p:blipFill rotWithShape="1">
          <a:blip r:embed="rId2"/>
          <a:srcRect l="2006" r="23880" b="2"/>
          <a:stretch/>
        </p:blipFill>
        <p:spPr>
          <a:xfrm>
            <a:off x="841248" y="2516777"/>
            <a:ext cx="5343360" cy="3136792"/>
          </a:xfrm>
          <a:prstGeom prst="rect">
            <a:avLst/>
          </a:prstGeom>
        </p:spPr>
      </p:pic>
      <p:sp>
        <p:nvSpPr>
          <p:cNvPr id="3" name="TextBox 2">
            <a:extLst>
              <a:ext uri="{FF2B5EF4-FFF2-40B4-BE49-F238E27FC236}">
                <a16:creationId xmlns:a16="http://schemas.microsoft.com/office/drawing/2014/main" id="{C70B23BF-99C8-4375-A30F-95704BD11B1E}"/>
              </a:ext>
            </a:extLst>
          </p:cNvPr>
          <p:cNvSpPr txBox="1"/>
          <p:nvPr/>
        </p:nvSpPr>
        <p:spPr>
          <a:xfrm>
            <a:off x="7539151" y="2147322"/>
            <a:ext cx="3803904" cy="36601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200"/>
              <a:t>Relationships, regular contact</a:t>
            </a:r>
          </a:p>
          <a:p>
            <a:pPr indent="-228600">
              <a:lnSpc>
                <a:spcPct val="90000"/>
              </a:lnSpc>
              <a:spcAft>
                <a:spcPts val="600"/>
              </a:spcAft>
              <a:buFont typeface="Arial" panose="020B0604020202020204" pitchFamily="34" charset="0"/>
              <a:buChar char="•"/>
            </a:pPr>
            <a:r>
              <a:rPr lang="en-US" sz="2200"/>
              <a:t>Autonomy and self-direction</a:t>
            </a:r>
            <a:endParaRPr lang="en-US" sz="2200">
              <a:cs typeface="Calibri"/>
            </a:endParaRPr>
          </a:p>
          <a:p>
            <a:pPr indent="-228600">
              <a:lnSpc>
                <a:spcPct val="90000"/>
              </a:lnSpc>
              <a:spcAft>
                <a:spcPts val="600"/>
              </a:spcAft>
              <a:buFont typeface="Arial" panose="020B0604020202020204" pitchFamily="34" charset="0"/>
              <a:buChar char="•"/>
            </a:pPr>
            <a:r>
              <a:rPr lang="en-US" sz="2200"/>
              <a:t>Relevance, practicality</a:t>
            </a:r>
            <a:endParaRPr lang="en-US" sz="2200">
              <a:cs typeface="Calibri"/>
            </a:endParaRPr>
          </a:p>
          <a:p>
            <a:pPr indent="-228600">
              <a:lnSpc>
                <a:spcPct val="90000"/>
              </a:lnSpc>
              <a:spcAft>
                <a:spcPts val="600"/>
              </a:spcAft>
              <a:buFont typeface="Arial" panose="020B0604020202020204" pitchFamily="34" charset="0"/>
              <a:buChar char="•"/>
            </a:pPr>
            <a:r>
              <a:rPr lang="en-US" sz="2200"/>
              <a:t>Recognizing diversity</a:t>
            </a:r>
          </a:p>
        </p:txBody>
      </p:sp>
      <p:sp>
        <p:nvSpPr>
          <p:cNvPr id="5" name="TextBox 4">
            <a:extLst>
              <a:ext uri="{FF2B5EF4-FFF2-40B4-BE49-F238E27FC236}">
                <a16:creationId xmlns:a16="http://schemas.microsoft.com/office/drawing/2014/main" id="{D2922243-0B23-48F3-9AD2-6CF0BE83802E}"/>
              </a:ext>
            </a:extLst>
          </p:cNvPr>
          <p:cNvSpPr txBox="1"/>
          <p:nvPr/>
        </p:nvSpPr>
        <p:spPr>
          <a:xfrm>
            <a:off x="-43391" y="5744729"/>
            <a:ext cx="11985483" cy="13388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spcAft>
                <a:spcPts val="600"/>
              </a:spcAft>
            </a:pPr>
            <a:r>
              <a:rPr lang="en-US" sz="1200">
                <a:ea typeface="+mn-lt"/>
                <a:cs typeface="+mn-lt"/>
              </a:rPr>
              <a:t>Green, D. D., &amp; McCann, J. (2021). The Coronavirus Effect: How to Engage Generation Z for Greater Student Outcomes. </a:t>
            </a:r>
            <a:r>
              <a:rPr lang="en-US" sz="1200" i="1">
                <a:ea typeface="+mn-lt"/>
                <a:cs typeface="+mn-lt"/>
              </a:rPr>
              <a:t>Manag Econ Res J</a:t>
            </a:r>
            <a:r>
              <a:rPr lang="en-US" sz="1200">
                <a:ea typeface="+mn-lt"/>
                <a:cs typeface="+mn-lt"/>
              </a:rPr>
              <a:t>, </a:t>
            </a:r>
            <a:r>
              <a:rPr lang="en-US" sz="1200" i="1">
                <a:ea typeface="+mn-lt"/>
                <a:cs typeface="+mn-lt"/>
              </a:rPr>
              <a:t>7</a:t>
            </a:r>
            <a:r>
              <a:rPr lang="en-US" sz="1200">
                <a:ea typeface="+mn-lt"/>
                <a:cs typeface="+mn-lt"/>
              </a:rPr>
              <a:t>(1), 2007.</a:t>
            </a:r>
            <a:endParaRPr lang="en-US" sz="1200">
              <a:cs typeface="Calibri"/>
            </a:endParaRPr>
          </a:p>
          <a:p>
            <a:pPr lvl="1">
              <a:spcAft>
                <a:spcPts val="600"/>
              </a:spcAft>
            </a:pPr>
            <a:endParaRPr lang="en-US" sz="1200">
              <a:ea typeface="+mn-lt"/>
              <a:cs typeface="+mn-lt"/>
            </a:endParaRPr>
          </a:p>
          <a:p>
            <a:pPr lvl="1">
              <a:spcAft>
                <a:spcPts val="600"/>
              </a:spcAft>
            </a:pPr>
            <a:r>
              <a:rPr lang="en-US" sz="1200">
                <a:ea typeface="+mn-lt"/>
                <a:cs typeface="+mn-lt"/>
              </a:rPr>
              <a:t>Mellman, L., Williams, M. K., &amp; Slykhuis, D. A. (2021). Using Generation Z's Learning Approaches to Create Meaningful Online Learning. In </a:t>
            </a:r>
            <a:r>
              <a:rPr lang="en-US" sz="1200" i="1">
                <a:ea typeface="+mn-lt"/>
                <a:cs typeface="+mn-lt"/>
              </a:rPr>
              <a:t>Handbook of Research on Transforming Teachers’ Online Pedagogical Reasoning for Engaging K-12 Students in Virtual Learning</a:t>
            </a:r>
            <a:r>
              <a:rPr lang="en-US" sz="1200">
                <a:ea typeface="+mn-lt"/>
                <a:cs typeface="+mn-lt"/>
              </a:rPr>
              <a:t> (pp. 149-169). IGI Global.</a:t>
            </a:r>
          </a:p>
          <a:p>
            <a:pPr algn="l">
              <a:spcAft>
                <a:spcPts val="600"/>
              </a:spcAft>
            </a:pPr>
            <a:endParaRPr lang="en-US">
              <a:cs typeface="Calibri"/>
            </a:endParaRPr>
          </a:p>
        </p:txBody>
      </p:sp>
    </p:spTree>
    <p:extLst>
      <p:ext uri="{BB962C8B-B14F-4D97-AF65-F5344CB8AC3E}">
        <p14:creationId xmlns:p14="http://schemas.microsoft.com/office/powerpoint/2010/main" val="3101678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7" name="Rectangle 196">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AAE38D-7539-42C9-8D3F-388DCBA05DBB}"/>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r>
              <a:rPr lang="en-US" sz="4000">
                <a:solidFill>
                  <a:srgbClr val="FFFFFF"/>
                </a:solidFill>
              </a:rPr>
              <a:t>Revisiting Context</a:t>
            </a:r>
            <a:endParaRPr lang="en-US" sz="4000" kern="1200">
              <a:solidFill>
                <a:srgbClr val="FFFFFF"/>
              </a:solidFill>
              <a:latin typeface="+mj-lt"/>
              <a:cs typeface="Calibri Light"/>
            </a:endParaRPr>
          </a:p>
        </p:txBody>
      </p:sp>
      <p:sp>
        <p:nvSpPr>
          <p:cNvPr id="3" name="Content Placeholder 2">
            <a:extLst>
              <a:ext uri="{FF2B5EF4-FFF2-40B4-BE49-F238E27FC236}">
                <a16:creationId xmlns:a16="http://schemas.microsoft.com/office/drawing/2014/main" id="{D9DF3DFB-F942-4931-A0EB-6461896B1C50}"/>
              </a:ext>
            </a:extLst>
          </p:cNvPr>
          <p:cNvSpPr>
            <a:spLocks noGrp="1"/>
          </p:cNvSpPr>
          <p:nvPr>
            <p:ph idx="1"/>
          </p:nvPr>
        </p:nvSpPr>
        <p:spPr>
          <a:xfrm>
            <a:off x="945791" y="4745317"/>
            <a:ext cx="4126272" cy="1375145"/>
          </a:xfrm>
        </p:spPr>
        <p:txBody>
          <a:bodyPr vert="horz" lIns="91440" tIns="45720" rIns="91440" bIns="45720" rtlCol="0" anchor="t">
            <a:normAutofit/>
          </a:bodyPr>
          <a:lstStyle/>
          <a:p>
            <a:pPr marL="0" indent="0" algn="r">
              <a:buNone/>
            </a:pPr>
            <a:r>
              <a:rPr lang="en-US" sz="2400">
                <a:solidFill>
                  <a:srgbClr val="FFFFFF"/>
                </a:solidFill>
              </a:rPr>
              <a:t>Why</a:t>
            </a:r>
            <a:r>
              <a:rPr lang="en-US" sz="2400" kern="1200">
                <a:solidFill>
                  <a:srgbClr val="FFFFFF"/>
                </a:solidFill>
                <a:latin typeface="+mn-lt"/>
                <a:ea typeface="+mn-ea"/>
                <a:cs typeface="+mn-cs"/>
              </a:rPr>
              <a:t> did we talk about context? What did we learn? </a:t>
            </a:r>
          </a:p>
        </p:txBody>
      </p:sp>
      <p:pic>
        <p:nvPicPr>
          <p:cNvPr id="183" name="Picture 183" descr="Diagram&#10;&#10;Description automatically generated">
            <a:extLst>
              <a:ext uri="{FF2B5EF4-FFF2-40B4-BE49-F238E27FC236}">
                <a16:creationId xmlns:a16="http://schemas.microsoft.com/office/drawing/2014/main" id="{E08F8ED0-A7F4-4ABB-A0BD-4F3DFC63B34E}"/>
              </a:ext>
            </a:extLst>
          </p:cNvPr>
          <p:cNvPicPr>
            <a:picLocks noChangeAspect="1"/>
          </p:cNvPicPr>
          <p:nvPr/>
        </p:nvPicPr>
        <p:blipFill rotWithShape="1">
          <a:blip r:embed="rId2"/>
          <a:srcRect t="18022" r="1" b="16886"/>
          <a:stretch/>
        </p:blipFill>
        <p:spPr>
          <a:xfrm>
            <a:off x="6096000" y="1043924"/>
            <a:ext cx="5608320" cy="4725702"/>
          </a:xfrm>
          <a:prstGeom prst="rect">
            <a:avLst/>
          </a:prstGeom>
        </p:spPr>
      </p:pic>
    </p:spTree>
    <p:extLst>
      <p:ext uri="{BB962C8B-B14F-4D97-AF65-F5344CB8AC3E}">
        <p14:creationId xmlns:p14="http://schemas.microsoft.com/office/powerpoint/2010/main" val="207772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Box 4"/>
          <p:cNvSpPr txBox="1"/>
          <p:nvPr/>
        </p:nvSpPr>
        <p:spPr>
          <a:xfrm>
            <a:off x="2231136" y="964692"/>
            <a:ext cx="7729728" cy="1188720"/>
          </a:xfrm>
          <a:prstGeom prst="rect">
            <a:avLst/>
          </a:prstGeom>
          <a:solidFill>
            <a:srgbClr val="FFFFFF"/>
          </a:solidFill>
          <a:ln>
            <a:solidFill>
              <a:srgbClr val="404040"/>
            </a:solidFill>
          </a:ln>
        </p:spPr>
        <p:txBody>
          <a:bodyPr vert="horz" lIns="182880" tIns="182880" rIns="182880" bIns="182880" rtlCol="0" anchor="ctr">
            <a:normAutofit/>
          </a:bodyPr>
          <a:lstStyle/>
          <a:p>
            <a:pPr algn="ctr">
              <a:lnSpc>
                <a:spcPct val="90000"/>
              </a:lnSpc>
              <a:spcBef>
                <a:spcPct val="0"/>
              </a:spcBef>
              <a:spcAft>
                <a:spcPts val="600"/>
              </a:spcAft>
            </a:pPr>
            <a:r>
              <a:rPr lang="en-US" sz="2800" cap="all" spc="200">
                <a:solidFill>
                  <a:srgbClr val="262626"/>
                </a:solidFill>
                <a:latin typeface="+mj-lt"/>
                <a:ea typeface="+mj-ea"/>
                <a:cs typeface="+mj-cs"/>
              </a:rPr>
              <a:t>Experience</a:t>
            </a:r>
          </a:p>
        </p:txBody>
      </p:sp>
      <p:sp>
        <p:nvSpPr>
          <p:cNvPr id="10" name="Content Placeholder 2">
            <a:extLst>
              <a:ext uri="{FF2B5EF4-FFF2-40B4-BE49-F238E27FC236}">
                <a16:creationId xmlns:a16="http://schemas.microsoft.com/office/drawing/2014/main" id="{277497E8-343B-4C44-A6CC-9C997422A020}"/>
              </a:ext>
            </a:extLst>
          </p:cNvPr>
          <p:cNvSpPr txBox="1">
            <a:spLocks/>
          </p:cNvSpPr>
          <p:nvPr/>
        </p:nvSpPr>
        <p:spPr>
          <a:xfrm>
            <a:off x="416374" y="1835939"/>
            <a:ext cx="11299095" cy="4946823"/>
          </a:xfrm>
          <a:prstGeom prst="rect">
            <a:avLst/>
          </a:prstGeom>
        </p:spPr>
        <p:txBody>
          <a:bodyPr anchor="t">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en-US" sz="1900" b="1"/>
          </a:p>
          <a:p>
            <a:endParaRPr lang="en-US"/>
          </a:p>
        </p:txBody>
      </p:sp>
      <p:graphicFrame>
        <p:nvGraphicFramePr>
          <p:cNvPr id="2" name="Diagram 2">
            <a:extLst>
              <a:ext uri="{FF2B5EF4-FFF2-40B4-BE49-F238E27FC236}">
                <a16:creationId xmlns:a16="http://schemas.microsoft.com/office/drawing/2014/main" id="{79FB1EFF-4E63-40C1-9EA3-E2CB7058EF97}"/>
              </a:ext>
            </a:extLst>
          </p:cNvPr>
          <p:cNvGraphicFramePr/>
          <p:nvPr>
            <p:extLst>
              <p:ext uri="{D42A27DB-BD31-4B8C-83A1-F6EECF244321}">
                <p14:modId xmlns:p14="http://schemas.microsoft.com/office/powerpoint/2010/main" val="4185796857"/>
              </p:ext>
            </p:extLst>
          </p:nvPr>
        </p:nvGraphicFramePr>
        <p:xfrm>
          <a:off x="965201" y="2638425"/>
          <a:ext cx="1026160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0687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D47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36EB74-8883-4BF7-980C-7140DA3A60D4}"/>
              </a:ext>
            </a:extLst>
          </p:cNvPr>
          <p:cNvSpPr>
            <a:spLocks noGrp="1"/>
          </p:cNvSpPr>
          <p:nvPr>
            <p:ph type="title"/>
          </p:nvPr>
        </p:nvSpPr>
        <p:spPr>
          <a:xfrm>
            <a:off x="524256" y="516804"/>
            <a:ext cx="6594189" cy="1625210"/>
          </a:xfrm>
        </p:spPr>
        <p:txBody>
          <a:bodyPr>
            <a:normAutofit/>
          </a:bodyPr>
          <a:lstStyle/>
          <a:p>
            <a:r>
              <a:rPr lang="en-US">
                <a:solidFill>
                  <a:srgbClr val="FFFFFF"/>
                </a:solidFill>
                <a:cs typeface="Calibri Light"/>
              </a:rPr>
              <a:t>Recognizing and Sharing Your Experiences: </a:t>
            </a:r>
            <a:r>
              <a:rPr lang="en-US">
                <a:solidFill>
                  <a:srgbClr val="FFFFFF"/>
                </a:solidFill>
                <a:cs typeface="Calibri Light"/>
                <a:hlinkClick r:id="rId3"/>
              </a:rPr>
              <a:t>Jamboard</a:t>
            </a:r>
            <a:endParaRPr lang="en-US">
              <a:solidFill>
                <a:srgbClr val="FFFFFF"/>
              </a:solidFill>
            </a:endParaRP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letter&#10;&#10;Description automatically generated">
            <a:extLst>
              <a:ext uri="{FF2B5EF4-FFF2-40B4-BE49-F238E27FC236}">
                <a16:creationId xmlns:a16="http://schemas.microsoft.com/office/drawing/2014/main" id="{8D2A2CF3-06E0-49E6-9624-57238BBF7CE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66744" y="2681936"/>
            <a:ext cx="6579910" cy="3138955"/>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4598691-7B0F-4DF7-BE57-B93B613A7781}"/>
              </a:ext>
            </a:extLst>
          </p:cNvPr>
          <p:cNvSpPr>
            <a:spLocks noGrp="1"/>
          </p:cNvSpPr>
          <p:nvPr>
            <p:ph idx="1"/>
          </p:nvPr>
        </p:nvSpPr>
        <p:spPr>
          <a:xfrm>
            <a:off x="7081465" y="322994"/>
            <a:ext cx="4577030" cy="6692311"/>
          </a:xfrm>
        </p:spPr>
        <p:txBody>
          <a:bodyPr vert="horz" lIns="91440" tIns="45720" rIns="91440" bIns="45720" rtlCol="0" anchor="ctr">
            <a:noAutofit/>
          </a:bodyPr>
          <a:lstStyle/>
          <a:p>
            <a:pPr lvl="1"/>
            <a:r>
              <a:rPr lang="en-US" i="1">
                <a:solidFill>
                  <a:srgbClr val="FFFFFF"/>
                </a:solidFill>
                <a:ea typeface="+mn-lt"/>
                <a:cs typeface="+mn-lt"/>
              </a:rPr>
              <a:t>What experiences are you and the students bringing into the classroom (some of which we may have just discussed) and how do you feel about them? </a:t>
            </a:r>
            <a:br>
              <a:rPr lang="en-US" i="1">
                <a:ea typeface="+mn-lt"/>
                <a:cs typeface="+mn-lt"/>
              </a:rPr>
            </a:br>
            <a:endParaRPr lang="en-US">
              <a:solidFill>
                <a:srgbClr val="FFFFFF"/>
              </a:solidFill>
              <a:ea typeface="+mn-lt"/>
              <a:cs typeface="+mn-lt"/>
            </a:endParaRPr>
          </a:p>
          <a:p>
            <a:pPr lvl="1"/>
            <a:r>
              <a:rPr lang="en-US">
                <a:solidFill>
                  <a:srgbClr val="FFFFFF"/>
                </a:solidFill>
                <a:ea typeface="+mn-lt"/>
                <a:cs typeface="+mn-lt"/>
              </a:rPr>
              <a:t>W</a:t>
            </a:r>
            <a:r>
              <a:rPr lang="en-US" i="1">
                <a:solidFill>
                  <a:srgbClr val="FFFFFF"/>
                </a:solidFill>
                <a:ea typeface="+mn-lt"/>
                <a:cs typeface="+mn-lt"/>
              </a:rPr>
              <a:t>here/how have your previous experiences, values, attitudes and biases shaped your teaching thus far? </a:t>
            </a:r>
            <a:br>
              <a:rPr lang="en-US" i="1">
                <a:ea typeface="+mn-lt"/>
                <a:cs typeface="+mn-lt"/>
              </a:rPr>
            </a:br>
            <a:endParaRPr lang="en-US">
              <a:solidFill>
                <a:srgbClr val="FFFFFF"/>
              </a:solidFill>
              <a:ea typeface="+mn-lt"/>
              <a:cs typeface="+mn-lt"/>
            </a:endParaRPr>
          </a:p>
          <a:p>
            <a:pPr lvl="1"/>
            <a:r>
              <a:rPr lang="en-US" i="1">
                <a:solidFill>
                  <a:srgbClr val="FFFFFF"/>
                </a:solidFill>
                <a:ea typeface="+mn-lt"/>
                <a:cs typeface="+mn-lt"/>
              </a:rPr>
              <a:t>What is your experience with learning needs or values of gen z students? </a:t>
            </a:r>
            <a:endParaRPr lang="en-US">
              <a:solidFill>
                <a:srgbClr val="FFFFFF"/>
              </a:solidFill>
              <a:ea typeface="+mn-lt"/>
              <a:cs typeface="+mn-lt"/>
            </a:endParaRPr>
          </a:p>
          <a:p>
            <a:endParaRPr lang="en-US" sz="1900">
              <a:solidFill>
                <a:srgbClr val="FFFFFF"/>
              </a:solidFill>
              <a:cs typeface="Calibri"/>
            </a:endParaRPr>
          </a:p>
        </p:txBody>
      </p:sp>
      <p:sp>
        <p:nvSpPr>
          <p:cNvPr id="5" name="TextBox 4">
            <a:extLst>
              <a:ext uri="{FF2B5EF4-FFF2-40B4-BE49-F238E27FC236}">
                <a16:creationId xmlns:a16="http://schemas.microsoft.com/office/drawing/2014/main" id="{05DEC62D-0F9A-4479-B1A2-2EA66342ACE8}"/>
              </a:ext>
            </a:extLst>
          </p:cNvPr>
          <p:cNvSpPr txBox="1"/>
          <p:nvPr/>
        </p:nvSpPr>
        <p:spPr>
          <a:xfrm>
            <a:off x="4664258" y="5964666"/>
            <a:ext cx="2454518" cy="200055"/>
          </a:xfrm>
          <a:prstGeom prst="rect">
            <a:avLst/>
          </a:prstGeom>
          <a:solidFill>
            <a:schemeClr val="bg1"/>
          </a:solidFill>
        </p:spPr>
        <p:txBody>
          <a:bodyPr wrap="none" lIns="91440" tIns="45720" rIns="91440" bIns="45720" anchor="t">
            <a:spAutoFit/>
          </a:bodyPr>
          <a:lstStyle/>
          <a:p>
            <a:pPr algn="r">
              <a:spcAft>
                <a:spcPts val="600"/>
              </a:spcAft>
            </a:pPr>
            <a:r>
              <a:rPr lang="en-US" sz="700">
                <a:solidFill>
                  <a:schemeClr val="tx1">
                    <a:lumMod val="95000"/>
                    <a:lumOff val="5000"/>
                  </a:schemeClr>
                </a:solidFill>
                <a:hlinkClick r:id="rId5">
                  <a:extLst>
                    <a:ext uri="{A12FA001-AC4F-418D-AE19-62706E023703}">
                      <ahyp:hlinkClr xmlns:ahyp="http://schemas.microsoft.com/office/drawing/2018/hyperlinkcolor" val="tx"/>
                    </a:ext>
                  </a:extLst>
                </a:hlinkClick>
              </a:rPr>
              <a:t>This Photo</a:t>
            </a:r>
            <a:r>
              <a:rPr lang="en-US" sz="700">
                <a:solidFill>
                  <a:schemeClr val="tx1">
                    <a:lumMod val="95000"/>
                    <a:lumOff val="5000"/>
                  </a:schemeClr>
                </a:solidFill>
              </a:rPr>
              <a:t> by Unknown author is licensed under </a:t>
            </a:r>
            <a:r>
              <a:rPr lang="en-US" sz="700">
                <a:solidFill>
                  <a:schemeClr val="tx1">
                    <a:lumMod val="95000"/>
                    <a:lumOff val="5000"/>
                  </a:schemeClr>
                </a:solidFill>
                <a:hlinkClick r:id="rId6">
                  <a:extLst>
                    <a:ext uri="{A12FA001-AC4F-418D-AE19-62706E023703}">
                      <ahyp:hlinkClr xmlns:ahyp="http://schemas.microsoft.com/office/drawing/2018/hyperlinkcolor" val="tx"/>
                    </a:ext>
                  </a:extLst>
                </a:hlinkClick>
              </a:rPr>
              <a:t>CC BY-SA-NC</a:t>
            </a:r>
            <a:r>
              <a:rPr lang="en-US" sz="700">
                <a:solidFill>
                  <a:schemeClr val="tx1">
                    <a:lumMod val="95000"/>
                    <a:lumOff val="5000"/>
                  </a:schemeClr>
                </a:solidFill>
              </a:rPr>
              <a:t>.</a:t>
            </a:r>
            <a:endParaRPr lang="en-US" sz="700">
              <a:solidFill>
                <a:schemeClr val="tx1">
                  <a:lumMod val="95000"/>
                  <a:lumOff val="5000"/>
                </a:schemeClr>
              </a:solidFill>
              <a:cs typeface="Calibri"/>
            </a:endParaRPr>
          </a:p>
        </p:txBody>
      </p:sp>
    </p:spTree>
    <p:extLst>
      <p:ext uri="{BB962C8B-B14F-4D97-AF65-F5344CB8AC3E}">
        <p14:creationId xmlns:p14="http://schemas.microsoft.com/office/powerpoint/2010/main" val="1497402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4913F27-BBBB-5142-8A2D-96E312952F2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3309" y="632506"/>
            <a:ext cx="10569347" cy="5670014"/>
          </a:xfrm>
        </p:spPr>
      </p:pic>
    </p:spTree>
    <p:extLst>
      <p:ext uri="{BB962C8B-B14F-4D97-AF65-F5344CB8AC3E}">
        <p14:creationId xmlns:p14="http://schemas.microsoft.com/office/powerpoint/2010/main" val="3986777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Box 4"/>
          <p:cNvSpPr txBox="1"/>
          <p:nvPr/>
        </p:nvSpPr>
        <p:spPr>
          <a:xfrm>
            <a:off x="2407599" y="4892040"/>
            <a:ext cx="7729728" cy="1188720"/>
          </a:xfrm>
          <a:prstGeom prst="rect">
            <a:avLst/>
          </a:prstGeom>
        </p:spPr>
        <p:txBody>
          <a:bodyPr vert="horz" lIns="182880" tIns="182880" rIns="182880" bIns="182880" rtlCol="0" anchor="ctr">
            <a:normAutofit/>
          </a:bodyPr>
          <a:lstStyle/>
          <a:p>
            <a:pPr algn="ctr">
              <a:lnSpc>
                <a:spcPct val="90000"/>
              </a:lnSpc>
              <a:spcBef>
                <a:spcPct val="0"/>
              </a:spcBef>
              <a:spcAft>
                <a:spcPts val="600"/>
              </a:spcAft>
            </a:pPr>
            <a:r>
              <a:rPr lang="en-US" sz="2800" cap="all" spc="200">
                <a:solidFill>
                  <a:schemeClr val="tx1">
                    <a:lumMod val="85000"/>
                    <a:lumOff val="15000"/>
                  </a:schemeClr>
                </a:solidFill>
                <a:latin typeface="+mj-lt"/>
                <a:ea typeface="+mj-ea"/>
                <a:cs typeface="+mj-cs"/>
              </a:rPr>
              <a:t>What is Reflection and why is it important?</a:t>
            </a:r>
          </a:p>
        </p:txBody>
      </p:sp>
      <p:pic>
        <p:nvPicPr>
          <p:cNvPr id="2" name="Picture 2" descr="A side view mirror of a car&#10;&#10;Description generated with very high confidence">
            <a:extLst>
              <a:ext uri="{FF2B5EF4-FFF2-40B4-BE49-F238E27FC236}">
                <a16:creationId xmlns:a16="http://schemas.microsoft.com/office/drawing/2014/main" id="{460F0606-905F-4925-900D-44C97335F2C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5229" b="24604"/>
          <a:stretch/>
        </p:blipFill>
        <p:spPr>
          <a:xfrm>
            <a:off x="20" y="10"/>
            <a:ext cx="12191980" cy="4571990"/>
          </a:xfrm>
          <a:prstGeom prst="rect">
            <a:avLst/>
          </a:prstGeom>
        </p:spPr>
      </p:pic>
      <p:sp>
        <p:nvSpPr>
          <p:cNvPr id="10" name="Content Placeholder 2">
            <a:extLst>
              <a:ext uri="{FF2B5EF4-FFF2-40B4-BE49-F238E27FC236}">
                <a16:creationId xmlns:a16="http://schemas.microsoft.com/office/drawing/2014/main" id="{277497E8-343B-4C44-A6CC-9C997422A020}"/>
              </a:ext>
            </a:extLst>
          </p:cNvPr>
          <p:cNvSpPr txBox="1">
            <a:spLocks/>
          </p:cNvSpPr>
          <p:nvPr/>
        </p:nvSpPr>
        <p:spPr>
          <a:xfrm>
            <a:off x="416374" y="1835939"/>
            <a:ext cx="11299095" cy="4946823"/>
          </a:xfrm>
          <a:prstGeom prst="rect">
            <a:avLst/>
          </a:prstGeom>
        </p:spPr>
        <p:txBody>
          <a:bodyPr anchor="t">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en-US" sz="1900" b="1"/>
          </a:p>
          <a:p>
            <a:endParaRPr lang="en-US"/>
          </a:p>
        </p:txBody>
      </p:sp>
    </p:spTree>
    <p:extLst>
      <p:ext uri="{BB962C8B-B14F-4D97-AF65-F5344CB8AC3E}">
        <p14:creationId xmlns:p14="http://schemas.microsoft.com/office/powerpoint/2010/main" val="551156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6EB74-8883-4BF7-980C-7140DA3A60D4}"/>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000"/>
              <a:t>Individual Guided Reflection: Think</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text, table, computer, indoor&#10;&#10;Description automatically generated">
            <a:extLst>
              <a:ext uri="{FF2B5EF4-FFF2-40B4-BE49-F238E27FC236}">
                <a16:creationId xmlns:a16="http://schemas.microsoft.com/office/drawing/2014/main" id="{B76A3DC9-20D7-46A9-96EA-F6E8C91A742F}"/>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2426"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094483283"/>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Background pattern&#10;&#10;Description automatically generated">
            <a:extLst>
              <a:ext uri="{FF2B5EF4-FFF2-40B4-BE49-F238E27FC236}">
                <a16:creationId xmlns:a16="http://schemas.microsoft.com/office/drawing/2014/main" id="{2D5CB835-2FDA-4AD8-AE4B-7D562E5F69CE}"/>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9753" b="24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36EB74-8883-4BF7-980C-7140DA3A60D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Reflection: Share</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77452EE-E1DE-472B-BA3E-99BF5DB13448}"/>
              </a:ext>
            </a:extLst>
          </p:cNvPr>
          <p:cNvSpPr txBox="1"/>
          <p:nvPr/>
        </p:nvSpPr>
        <p:spPr>
          <a:xfrm>
            <a:off x="9467994" y="665794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885073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098C4B-E6CB-4600-BE99-2A225DB92840}"/>
              </a:ext>
            </a:extLst>
          </p:cNvPr>
          <p:cNvPicPr>
            <a:picLocks noChangeAspect="1"/>
          </p:cNvPicPr>
          <p:nvPr/>
        </p:nvPicPr>
        <p:blipFill rotWithShape="1">
          <a:blip r:embed="rId2"/>
          <a:srcRect l="12877" t="9090" r="10541" b="8"/>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C48A1-F970-4952-92ED-901872AEB81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Stretching</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597461"/>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Box 4"/>
          <p:cNvSpPr txBox="1"/>
          <p:nvPr/>
        </p:nvSpPr>
        <p:spPr>
          <a:xfrm>
            <a:off x="2407599" y="4892040"/>
            <a:ext cx="7729728" cy="1188720"/>
          </a:xfrm>
          <a:prstGeom prst="rect">
            <a:avLst/>
          </a:prstGeom>
        </p:spPr>
        <p:txBody>
          <a:bodyPr vert="horz" lIns="182880" tIns="182880" rIns="182880" bIns="182880" rtlCol="0" anchor="ctr">
            <a:normAutofit/>
          </a:bodyPr>
          <a:lstStyle/>
          <a:p>
            <a:pPr algn="ctr">
              <a:lnSpc>
                <a:spcPct val="90000"/>
              </a:lnSpc>
              <a:spcBef>
                <a:spcPct val="0"/>
              </a:spcBef>
              <a:spcAft>
                <a:spcPts val="600"/>
              </a:spcAft>
            </a:pPr>
            <a:r>
              <a:rPr lang="en-US" sz="2800" cap="all" spc="200">
                <a:solidFill>
                  <a:schemeClr val="tx1">
                    <a:lumMod val="85000"/>
                    <a:lumOff val="15000"/>
                  </a:schemeClr>
                </a:solidFill>
                <a:latin typeface="+mj-lt"/>
                <a:ea typeface="+mj-ea"/>
                <a:cs typeface="+mj-cs"/>
              </a:rPr>
              <a:t>What is Action and why is it important?</a:t>
            </a:r>
          </a:p>
        </p:txBody>
      </p:sp>
      <p:pic>
        <p:nvPicPr>
          <p:cNvPr id="2" name="Picture 2" descr="A sandy beach&#10;&#10;Description generated with very high confidence">
            <a:extLst>
              <a:ext uri="{FF2B5EF4-FFF2-40B4-BE49-F238E27FC236}">
                <a16:creationId xmlns:a16="http://schemas.microsoft.com/office/drawing/2014/main" id="{240CC935-1978-4969-9A6C-C20BB6112413}"/>
              </a:ext>
            </a:extLst>
          </p:cNvPr>
          <p:cNvPicPr>
            <a:picLocks noChangeAspect="1"/>
          </p:cNvPicPr>
          <p:nvPr/>
        </p:nvPicPr>
        <p:blipFill rotWithShape="1">
          <a:blip r:embed="rId2"/>
          <a:srcRect t="43609"/>
          <a:stretch/>
        </p:blipFill>
        <p:spPr>
          <a:xfrm>
            <a:off x="20" y="10"/>
            <a:ext cx="12191980" cy="4571990"/>
          </a:xfrm>
          <a:prstGeom prst="rect">
            <a:avLst/>
          </a:prstGeom>
        </p:spPr>
      </p:pic>
      <p:sp>
        <p:nvSpPr>
          <p:cNvPr id="10" name="Content Placeholder 2">
            <a:extLst>
              <a:ext uri="{FF2B5EF4-FFF2-40B4-BE49-F238E27FC236}">
                <a16:creationId xmlns:a16="http://schemas.microsoft.com/office/drawing/2014/main" id="{277497E8-343B-4C44-A6CC-9C997422A020}"/>
              </a:ext>
            </a:extLst>
          </p:cNvPr>
          <p:cNvSpPr txBox="1">
            <a:spLocks/>
          </p:cNvSpPr>
          <p:nvPr/>
        </p:nvSpPr>
        <p:spPr>
          <a:xfrm>
            <a:off x="416374" y="1835939"/>
            <a:ext cx="11299095" cy="4946823"/>
          </a:xfrm>
          <a:prstGeom prst="rect">
            <a:avLst/>
          </a:prstGeom>
        </p:spPr>
        <p:txBody>
          <a:bodyPr anchor="t">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en-US" sz="1900" b="1"/>
          </a:p>
          <a:p>
            <a:endParaRPr lang="en-US"/>
          </a:p>
        </p:txBody>
      </p:sp>
    </p:spTree>
    <p:extLst>
      <p:ext uri="{BB962C8B-B14F-4D97-AF65-F5344CB8AC3E}">
        <p14:creationId xmlns:p14="http://schemas.microsoft.com/office/powerpoint/2010/main" val="2584417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6EB74-8883-4BF7-980C-7140DA3A60D4}"/>
              </a:ext>
            </a:extLst>
          </p:cNvPr>
          <p:cNvSpPr>
            <a:spLocks noGrp="1"/>
          </p:cNvSpPr>
          <p:nvPr>
            <p:ph type="title"/>
          </p:nvPr>
        </p:nvSpPr>
        <p:spPr>
          <a:xfrm>
            <a:off x="804673" y="1445494"/>
            <a:ext cx="3616856" cy="4376572"/>
          </a:xfrm>
        </p:spPr>
        <p:txBody>
          <a:bodyPr anchor="ctr">
            <a:normAutofit/>
          </a:bodyPr>
          <a:lstStyle/>
          <a:p>
            <a:r>
              <a:rPr lang="en-US" sz="4800">
                <a:cs typeface="Calibri Light"/>
              </a:rPr>
              <a:t>Moving from Knowledge to Action </a:t>
            </a:r>
            <a:endParaRPr lang="en-US" sz="480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598691-7B0F-4DF7-BE57-B93B613A7781}"/>
              </a:ext>
            </a:extLst>
          </p:cNvPr>
          <p:cNvSpPr>
            <a:spLocks noGrp="1"/>
          </p:cNvSpPr>
          <p:nvPr>
            <p:ph idx="1"/>
          </p:nvPr>
        </p:nvSpPr>
        <p:spPr>
          <a:xfrm>
            <a:off x="6096000" y="1399032"/>
            <a:ext cx="5501834" cy="4471416"/>
          </a:xfrm>
        </p:spPr>
        <p:txBody>
          <a:bodyPr vert="horz" lIns="91440" tIns="45720" rIns="91440" bIns="45720" rtlCol="0" anchor="ctr">
            <a:normAutofit lnSpcReduction="10000"/>
          </a:bodyPr>
          <a:lstStyle/>
          <a:p>
            <a:pPr marL="0" indent="0">
              <a:buNone/>
            </a:pPr>
            <a:endParaRPr lang="en-US" sz="2200">
              <a:solidFill>
                <a:schemeClr val="bg1"/>
              </a:solidFill>
              <a:cs typeface="Calibri"/>
            </a:endParaRPr>
          </a:p>
          <a:p>
            <a:r>
              <a:rPr lang="en-US" sz="2200">
                <a:solidFill>
                  <a:schemeClr val="bg1"/>
                </a:solidFill>
                <a:cs typeface="Calibri"/>
              </a:rPr>
              <a:t>What</a:t>
            </a:r>
            <a:r>
              <a:rPr lang="en-US" sz="2200">
                <a:solidFill>
                  <a:schemeClr val="bg1"/>
                </a:solidFill>
                <a:ea typeface="+mn-lt"/>
                <a:cs typeface="+mn-lt"/>
              </a:rPr>
              <a:t> actions might you take in your classes as a result of what you are learning so far today? </a:t>
            </a:r>
            <a:endParaRPr lang="en-US" sz="2200">
              <a:solidFill>
                <a:schemeClr val="bg1"/>
              </a:solidFill>
              <a:cs typeface="Calibri"/>
            </a:endParaRPr>
          </a:p>
          <a:p>
            <a:endParaRPr lang="en-US" sz="2200">
              <a:solidFill>
                <a:schemeClr val="bg1"/>
              </a:solidFill>
              <a:ea typeface="+mn-lt"/>
              <a:cs typeface="+mn-lt"/>
            </a:endParaRPr>
          </a:p>
          <a:p>
            <a:r>
              <a:rPr lang="en-US" sz="2200">
                <a:solidFill>
                  <a:schemeClr val="bg1"/>
                </a:solidFill>
                <a:ea typeface="+mn-lt"/>
                <a:cs typeface="+mn-lt"/>
              </a:rPr>
              <a:t>What actions could your </a:t>
            </a:r>
            <a:r>
              <a:rPr lang="en-US" sz="2200" i="1">
                <a:solidFill>
                  <a:schemeClr val="bg1"/>
                </a:solidFill>
                <a:ea typeface="+mn-lt"/>
                <a:cs typeface="+mn-lt"/>
              </a:rPr>
              <a:t>students </a:t>
            </a:r>
            <a:r>
              <a:rPr lang="en-US" sz="2200">
                <a:solidFill>
                  <a:schemeClr val="bg1"/>
                </a:solidFill>
                <a:ea typeface="+mn-lt"/>
                <a:cs typeface="+mn-lt"/>
              </a:rPr>
              <a:t>take to help them integrate and deepen their learning from your course?</a:t>
            </a:r>
          </a:p>
          <a:p>
            <a:pPr lvl="1"/>
            <a:r>
              <a:rPr lang="en-US" sz="2200">
                <a:solidFill>
                  <a:schemeClr val="bg1"/>
                </a:solidFill>
                <a:ea typeface="+mn-lt"/>
                <a:cs typeface="+mn-lt"/>
              </a:rPr>
              <a:t> What assignments or activities could you introduce to promote meaningful action on your course content?</a:t>
            </a:r>
            <a:endParaRPr lang="en-US" sz="2200">
              <a:solidFill>
                <a:schemeClr val="bg1"/>
              </a:solidFill>
              <a:cs typeface="Calibri" panose="020F0502020204030204"/>
            </a:endParaRPr>
          </a:p>
          <a:p>
            <a:pPr marL="457200" lvl="1" indent="0">
              <a:buNone/>
            </a:pPr>
            <a:endParaRPr lang="en-US" sz="2200">
              <a:solidFill>
                <a:schemeClr val="bg1"/>
              </a:solidFill>
              <a:cs typeface="Calibri" panose="020F0502020204030204"/>
            </a:endParaRPr>
          </a:p>
          <a:p>
            <a:pPr marL="457200" lvl="1" indent="0">
              <a:buNone/>
            </a:pPr>
            <a:r>
              <a:rPr lang="en-US" sz="2200">
                <a:solidFill>
                  <a:schemeClr val="bg1"/>
                </a:solidFill>
                <a:cs typeface="Calibri" panose="020F0502020204030204"/>
                <a:hlinkClick r:id="rId3">
                  <a:extLst>
                    <a:ext uri="{A12FA001-AC4F-418D-AE19-62706E023703}">
                      <ahyp:hlinkClr xmlns:ahyp="http://schemas.microsoft.com/office/drawing/2018/hyperlinkcolor" val="tx"/>
                    </a:ext>
                  </a:extLst>
                </a:hlinkClick>
              </a:rPr>
              <a:t>Googledoc</a:t>
            </a:r>
            <a:r>
              <a:rPr lang="en-US" sz="2200">
                <a:solidFill>
                  <a:schemeClr val="bg1"/>
                </a:solidFill>
                <a:cs typeface="Calibri" panose="020F0502020204030204"/>
              </a:rPr>
              <a:t> Activity</a:t>
            </a:r>
          </a:p>
          <a:p>
            <a:endParaRPr lang="en-US" sz="2200">
              <a:solidFill>
                <a:schemeClr val="bg1"/>
              </a:solidFill>
              <a:cs typeface="Calibri" panose="020F0502020204030204"/>
            </a:endParaRPr>
          </a:p>
        </p:txBody>
      </p:sp>
    </p:spTree>
    <p:extLst>
      <p:ext uri="{BB962C8B-B14F-4D97-AF65-F5344CB8AC3E}">
        <p14:creationId xmlns:p14="http://schemas.microsoft.com/office/powerpoint/2010/main" val="69540255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Background pattern&#10;&#10;Description automatically generated">
            <a:extLst>
              <a:ext uri="{FF2B5EF4-FFF2-40B4-BE49-F238E27FC236}">
                <a16:creationId xmlns:a16="http://schemas.microsoft.com/office/drawing/2014/main" id="{2D5CB835-2FDA-4AD8-AE4B-7D562E5F69CE}"/>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9753" b="24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36EB74-8883-4BF7-980C-7140DA3A60D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cs typeface="Calibri Light"/>
              </a:rPr>
              <a:t>What did you hear or read that resonates with you?</a:t>
            </a:r>
            <a:endParaRPr lang="en-US">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77452EE-E1DE-472B-BA3E-99BF5DB13448}"/>
              </a:ext>
            </a:extLst>
          </p:cNvPr>
          <p:cNvSpPr txBox="1"/>
          <p:nvPr/>
        </p:nvSpPr>
        <p:spPr>
          <a:xfrm>
            <a:off x="9467994" y="665794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2412954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6EB74-8883-4BF7-980C-7140DA3A60D4}"/>
              </a:ext>
            </a:extLst>
          </p:cNvPr>
          <p:cNvSpPr>
            <a:spLocks noGrp="1"/>
          </p:cNvSpPr>
          <p:nvPr>
            <p:ph type="title"/>
          </p:nvPr>
        </p:nvSpPr>
        <p:spPr>
          <a:xfrm>
            <a:off x="804673" y="1445494"/>
            <a:ext cx="3616856" cy="4376572"/>
          </a:xfrm>
        </p:spPr>
        <p:txBody>
          <a:bodyPr anchor="ctr">
            <a:normAutofit/>
          </a:bodyPr>
          <a:lstStyle/>
          <a:p>
            <a:r>
              <a:rPr lang="en-US" sz="4800">
                <a:cs typeface="Calibri Light"/>
              </a:rPr>
              <a:t>Strategies and Practices for Teaching Generation Z</a:t>
            </a:r>
            <a:endParaRPr lang="en-US" sz="480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598691-7B0F-4DF7-BE57-B93B613A7781}"/>
              </a:ext>
            </a:extLst>
          </p:cNvPr>
          <p:cNvSpPr>
            <a:spLocks noGrp="1"/>
          </p:cNvSpPr>
          <p:nvPr>
            <p:ph idx="1"/>
          </p:nvPr>
        </p:nvSpPr>
        <p:spPr>
          <a:xfrm>
            <a:off x="5549516" y="490790"/>
            <a:ext cx="6640985" cy="6788203"/>
          </a:xfrm>
        </p:spPr>
        <p:txBody>
          <a:bodyPr vert="horz" lIns="91440" tIns="45720" rIns="91440" bIns="45720" rtlCol="0" anchor="ctr">
            <a:normAutofit fontScale="92500" lnSpcReduction="20000"/>
          </a:bodyPr>
          <a:lstStyle/>
          <a:p>
            <a:pPr lvl="1"/>
            <a:r>
              <a:rPr lang="en-US" sz="3400">
                <a:solidFill>
                  <a:schemeClr val="bg1"/>
                </a:solidFill>
                <a:ea typeface="+mn-lt"/>
                <a:cs typeface="+mn-lt"/>
              </a:rPr>
              <a:t>Instructor serves as guide on side</a:t>
            </a:r>
          </a:p>
          <a:p>
            <a:pPr marL="457200" lvl="1" indent="0">
              <a:buNone/>
            </a:pPr>
            <a:endParaRPr lang="en-US" sz="3400">
              <a:solidFill>
                <a:schemeClr val="bg1"/>
              </a:solidFill>
              <a:ea typeface="+mn-lt"/>
              <a:cs typeface="+mn-lt"/>
            </a:endParaRPr>
          </a:p>
          <a:p>
            <a:pPr lvl="1"/>
            <a:r>
              <a:rPr lang="en-US" sz="3400">
                <a:solidFill>
                  <a:schemeClr val="bg1"/>
                </a:solidFill>
                <a:ea typeface="+mn-lt"/>
                <a:cs typeface="+mn-lt"/>
              </a:rPr>
              <a:t>Provide variety of instructional materials and assignment types</a:t>
            </a:r>
          </a:p>
          <a:p>
            <a:pPr marL="457200" lvl="1" indent="0">
              <a:buNone/>
            </a:pPr>
            <a:endParaRPr lang="en-US" sz="3400">
              <a:solidFill>
                <a:schemeClr val="bg1"/>
              </a:solidFill>
              <a:ea typeface="+mn-lt"/>
              <a:cs typeface="+mn-lt"/>
            </a:endParaRPr>
          </a:p>
          <a:p>
            <a:pPr lvl="1"/>
            <a:r>
              <a:rPr lang="en-US" sz="3400">
                <a:solidFill>
                  <a:schemeClr val="bg1"/>
                </a:solidFill>
                <a:ea typeface="+mn-lt"/>
                <a:cs typeface="+mn-lt"/>
              </a:rPr>
              <a:t>Balance autonomy with structure</a:t>
            </a:r>
            <a:endParaRPr lang="en-US" sz="3400">
              <a:solidFill>
                <a:schemeClr val="bg1"/>
              </a:solidFill>
              <a:cs typeface="Calibri"/>
            </a:endParaRPr>
          </a:p>
          <a:p>
            <a:pPr marL="457200" lvl="1" indent="0">
              <a:buNone/>
            </a:pPr>
            <a:endParaRPr lang="en-US" sz="3400">
              <a:solidFill>
                <a:schemeClr val="bg1"/>
              </a:solidFill>
              <a:ea typeface="+mn-lt"/>
              <a:cs typeface="+mn-lt"/>
            </a:endParaRPr>
          </a:p>
          <a:p>
            <a:pPr lvl="1"/>
            <a:r>
              <a:rPr lang="en-US" sz="3400">
                <a:solidFill>
                  <a:schemeClr val="bg1"/>
                </a:solidFill>
                <a:ea typeface="+mn-lt"/>
                <a:cs typeface="+mn-lt"/>
              </a:rPr>
              <a:t>Provide guidance on how to sift through information overload </a:t>
            </a:r>
          </a:p>
          <a:p>
            <a:pPr marL="457200" lvl="1" indent="0">
              <a:buNone/>
            </a:pPr>
            <a:endParaRPr lang="en-US" sz="3400">
              <a:solidFill>
                <a:schemeClr val="bg1"/>
              </a:solidFill>
              <a:ea typeface="+mn-lt"/>
              <a:cs typeface="+mn-lt"/>
            </a:endParaRPr>
          </a:p>
          <a:p>
            <a:pPr lvl="1"/>
            <a:r>
              <a:rPr lang="en-US" sz="3400">
                <a:solidFill>
                  <a:schemeClr val="bg1"/>
                </a:solidFill>
                <a:ea typeface="+mn-lt"/>
                <a:cs typeface="+mn-lt"/>
              </a:rPr>
              <a:t>Give the why  (e.g., you’ll need this in order to....)</a:t>
            </a:r>
          </a:p>
          <a:p>
            <a:pPr lvl="1"/>
            <a:endParaRPr lang="en-US" sz="1200">
              <a:solidFill>
                <a:schemeClr val="bg1"/>
              </a:solidFill>
              <a:cs typeface="Calibri"/>
            </a:endParaRPr>
          </a:p>
          <a:p>
            <a:pPr marL="457200" lvl="1" indent="0">
              <a:buNone/>
            </a:pPr>
            <a:endParaRPr lang="en-US" sz="1200">
              <a:solidFill>
                <a:schemeClr val="bg1"/>
              </a:solidFill>
              <a:cs typeface="Calibri"/>
            </a:endParaRPr>
          </a:p>
          <a:p>
            <a:pPr indent="0">
              <a:buNone/>
            </a:pPr>
            <a:r>
              <a:rPr lang="en-US" sz="1200">
                <a:solidFill>
                  <a:schemeClr val="bg1"/>
                </a:solidFill>
                <a:ea typeface="+mn-lt"/>
                <a:cs typeface="+mn-lt"/>
              </a:rPr>
              <a:t>Green, D. D., &amp; McCann, J. (2021). The Coronavirus Effect: How to Engage Generation Z for Greater Student Outcomes. </a:t>
            </a:r>
            <a:r>
              <a:rPr lang="en-US" sz="1200" i="1">
                <a:solidFill>
                  <a:schemeClr val="bg1"/>
                </a:solidFill>
                <a:ea typeface="+mn-lt"/>
                <a:cs typeface="+mn-lt"/>
              </a:rPr>
              <a:t>Manag Econ Res J</a:t>
            </a:r>
            <a:r>
              <a:rPr lang="en-US" sz="1200">
                <a:solidFill>
                  <a:schemeClr val="bg1"/>
                </a:solidFill>
                <a:ea typeface="+mn-lt"/>
                <a:cs typeface="+mn-lt"/>
              </a:rPr>
              <a:t>, </a:t>
            </a:r>
            <a:r>
              <a:rPr lang="en-US" sz="1200" i="1">
                <a:solidFill>
                  <a:schemeClr val="bg1"/>
                </a:solidFill>
                <a:ea typeface="+mn-lt"/>
                <a:cs typeface="+mn-lt"/>
              </a:rPr>
              <a:t>7</a:t>
            </a:r>
            <a:r>
              <a:rPr lang="en-US" sz="1200">
                <a:solidFill>
                  <a:schemeClr val="bg1"/>
                </a:solidFill>
                <a:ea typeface="+mn-lt"/>
                <a:cs typeface="+mn-lt"/>
              </a:rPr>
              <a:t>(1), 2007.</a:t>
            </a:r>
          </a:p>
          <a:p>
            <a:pPr indent="0">
              <a:buNone/>
            </a:pPr>
            <a:r>
              <a:rPr lang="en-US" sz="1200">
                <a:solidFill>
                  <a:schemeClr val="bg1"/>
                </a:solidFill>
                <a:ea typeface="+mn-lt"/>
                <a:cs typeface="+mn-lt"/>
              </a:rPr>
              <a:t>Mellman, L., Williams, M. K., &amp; Slykhuis, D. A. (2021). Using Generation Z's Learning Approaches to Create Meaningful Online Learning. In </a:t>
            </a:r>
            <a:r>
              <a:rPr lang="en-US" sz="1200" i="1">
                <a:solidFill>
                  <a:schemeClr val="bg1"/>
                </a:solidFill>
                <a:ea typeface="+mn-lt"/>
                <a:cs typeface="+mn-lt"/>
              </a:rPr>
              <a:t>Handbook of Research on Transforming Teachers’ Online Pedagogical Reasoning for Engaging K-12 Students in Virtual Learning</a:t>
            </a:r>
            <a:r>
              <a:rPr lang="en-US" sz="1200">
                <a:solidFill>
                  <a:schemeClr val="bg1"/>
                </a:solidFill>
                <a:ea typeface="+mn-lt"/>
                <a:cs typeface="+mn-lt"/>
              </a:rPr>
              <a:t> (pp. 149-169). IGI Global.</a:t>
            </a:r>
          </a:p>
          <a:p>
            <a:pPr indent="0">
              <a:buNone/>
            </a:pPr>
            <a:r>
              <a:rPr lang="en-US" sz="1200">
                <a:solidFill>
                  <a:schemeClr val="bg1"/>
                </a:solidFill>
                <a:ea typeface="+mn-lt"/>
                <a:cs typeface="+mn-lt"/>
              </a:rPr>
              <a:t>Mohr, K. A., &amp; Mohr, E. S. (2017). Understanding Generation Z students to promote a contemporary learning environment. </a:t>
            </a:r>
            <a:r>
              <a:rPr lang="en-US" sz="1200" i="1">
                <a:solidFill>
                  <a:schemeClr val="bg1"/>
                </a:solidFill>
                <a:ea typeface="+mn-lt"/>
                <a:cs typeface="+mn-lt"/>
              </a:rPr>
              <a:t>Journal on Empowering Teaching Excellence</a:t>
            </a:r>
            <a:r>
              <a:rPr lang="en-US" sz="1200">
                <a:solidFill>
                  <a:schemeClr val="bg1"/>
                </a:solidFill>
                <a:ea typeface="+mn-lt"/>
                <a:cs typeface="+mn-lt"/>
              </a:rPr>
              <a:t>, </a:t>
            </a:r>
            <a:r>
              <a:rPr lang="en-US" sz="1200" i="1">
                <a:solidFill>
                  <a:schemeClr val="bg1"/>
                </a:solidFill>
                <a:ea typeface="+mn-lt"/>
                <a:cs typeface="+mn-lt"/>
              </a:rPr>
              <a:t>1</a:t>
            </a:r>
            <a:r>
              <a:rPr lang="en-US" sz="1200">
                <a:solidFill>
                  <a:schemeClr val="bg1"/>
                </a:solidFill>
                <a:ea typeface="+mn-lt"/>
                <a:cs typeface="+mn-lt"/>
              </a:rPr>
              <a:t>(1), 9.</a:t>
            </a:r>
          </a:p>
          <a:p>
            <a:pPr marL="457200" lvl="1" indent="0">
              <a:buNone/>
            </a:pPr>
            <a:endParaRPr lang="en-US" sz="1200">
              <a:solidFill>
                <a:schemeClr val="bg1"/>
              </a:solidFill>
              <a:cs typeface="Calibri"/>
            </a:endParaRPr>
          </a:p>
        </p:txBody>
      </p:sp>
    </p:spTree>
    <p:extLst>
      <p:ext uri="{BB962C8B-B14F-4D97-AF65-F5344CB8AC3E}">
        <p14:creationId xmlns:p14="http://schemas.microsoft.com/office/powerpoint/2010/main" val="1597951368"/>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386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36EB74-8883-4BF7-980C-7140DA3A60D4}"/>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Pulling it All Together</a:t>
            </a:r>
            <a:br>
              <a:rPr lang="en-US" sz="3600">
                <a:solidFill>
                  <a:srgbClr val="FFFFFF"/>
                </a:solidFill>
              </a:rPr>
            </a:br>
            <a:endParaRPr lang="en-US" sz="3600">
              <a:solidFill>
                <a:srgbClr val="FFFFFF"/>
              </a:solidFill>
            </a:endParaRP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mirror, car mirror, object, sky&#10;&#10;Description automatically generated">
            <a:extLst>
              <a:ext uri="{FF2B5EF4-FFF2-40B4-BE49-F238E27FC236}">
                <a16:creationId xmlns:a16="http://schemas.microsoft.com/office/drawing/2014/main" id="{97F522B8-26B3-4D7F-B005-8E21F6F2B45E}"/>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9624" r="2" b="877"/>
          <a:stretch/>
        </p:blipFill>
        <p:spPr>
          <a:xfrm>
            <a:off x="976251" y="942538"/>
            <a:ext cx="7163222" cy="4808332"/>
          </a:xfrm>
          <a:prstGeom prst="rect">
            <a:avLst/>
          </a:prstGeom>
          <a:effectLst/>
        </p:spPr>
      </p:pic>
    </p:spTree>
    <p:extLst>
      <p:ext uri="{BB962C8B-B14F-4D97-AF65-F5344CB8AC3E}">
        <p14:creationId xmlns:p14="http://schemas.microsoft.com/office/powerpoint/2010/main" val="1355187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Box 4"/>
          <p:cNvSpPr txBox="1"/>
          <p:nvPr/>
        </p:nvSpPr>
        <p:spPr>
          <a:xfrm>
            <a:off x="2407599" y="4892040"/>
            <a:ext cx="7729728" cy="1188720"/>
          </a:xfrm>
          <a:prstGeom prst="rect">
            <a:avLst/>
          </a:prstGeom>
        </p:spPr>
        <p:txBody>
          <a:bodyPr vert="horz" lIns="182880" tIns="182880" rIns="182880" bIns="182880" rtlCol="0" anchor="ctr">
            <a:normAutofit/>
          </a:bodyPr>
          <a:lstStyle/>
          <a:p>
            <a:pPr algn="ctr">
              <a:lnSpc>
                <a:spcPct val="90000"/>
              </a:lnSpc>
              <a:spcBef>
                <a:spcPct val="0"/>
              </a:spcBef>
              <a:spcAft>
                <a:spcPts val="600"/>
              </a:spcAft>
            </a:pPr>
            <a:r>
              <a:rPr lang="en-US" sz="2800" cap="all" spc="200">
                <a:solidFill>
                  <a:schemeClr val="tx1">
                    <a:lumMod val="85000"/>
                    <a:lumOff val="15000"/>
                  </a:schemeClr>
                </a:solidFill>
                <a:latin typeface="+mj-lt"/>
                <a:ea typeface="+mj-ea"/>
                <a:cs typeface="+mj-cs"/>
              </a:rPr>
              <a:t>What is Evaluation and why is it important?</a:t>
            </a:r>
          </a:p>
        </p:txBody>
      </p:sp>
      <p:pic>
        <p:nvPicPr>
          <p:cNvPr id="2" name="Picture 2" descr="A picture containing indoor, table&#10;&#10;Description generated with high confidence">
            <a:extLst>
              <a:ext uri="{FF2B5EF4-FFF2-40B4-BE49-F238E27FC236}">
                <a16:creationId xmlns:a16="http://schemas.microsoft.com/office/drawing/2014/main" id="{A79E28AA-2F70-4BD3-98A2-64BE0C3A70E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7792" b="22209"/>
          <a:stretch/>
        </p:blipFill>
        <p:spPr>
          <a:xfrm>
            <a:off x="20" y="10"/>
            <a:ext cx="12191980" cy="4571990"/>
          </a:xfrm>
          <a:prstGeom prst="rect">
            <a:avLst/>
          </a:prstGeom>
        </p:spPr>
      </p:pic>
      <p:sp>
        <p:nvSpPr>
          <p:cNvPr id="10" name="Content Placeholder 2">
            <a:extLst>
              <a:ext uri="{FF2B5EF4-FFF2-40B4-BE49-F238E27FC236}">
                <a16:creationId xmlns:a16="http://schemas.microsoft.com/office/drawing/2014/main" id="{277497E8-343B-4C44-A6CC-9C997422A020}"/>
              </a:ext>
            </a:extLst>
          </p:cNvPr>
          <p:cNvSpPr txBox="1">
            <a:spLocks/>
          </p:cNvSpPr>
          <p:nvPr/>
        </p:nvSpPr>
        <p:spPr>
          <a:xfrm>
            <a:off x="416374" y="1835939"/>
            <a:ext cx="11299095" cy="4946823"/>
          </a:xfrm>
          <a:prstGeom prst="rect">
            <a:avLst/>
          </a:prstGeom>
        </p:spPr>
        <p:txBody>
          <a:bodyPr anchor="t">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endParaRPr lang="en-US" sz="1900" b="1"/>
          </a:p>
          <a:p>
            <a:endParaRPr lang="en-US"/>
          </a:p>
        </p:txBody>
      </p:sp>
    </p:spTree>
    <p:extLst>
      <p:ext uri="{BB962C8B-B14F-4D97-AF65-F5344CB8AC3E}">
        <p14:creationId xmlns:p14="http://schemas.microsoft.com/office/powerpoint/2010/main" val="1952198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5733CF-1A30-4301-AADD-4D5F4DF5AD20}"/>
              </a:ext>
            </a:extLst>
          </p:cNvPr>
          <p:cNvSpPr txBox="1"/>
          <p:nvPr/>
        </p:nvSpPr>
        <p:spPr>
          <a:xfrm>
            <a:off x="3205256" y="1270747"/>
            <a:ext cx="62282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90000"/>
              </a:lnSpc>
              <a:spcBef>
                <a:spcPts val="1000"/>
              </a:spcBef>
            </a:pPr>
            <a:endParaRPr lang="en-US" sz="2000">
              <a:cs typeface="Calibri"/>
            </a:endParaRPr>
          </a:p>
        </p:txBody>
      </p:sp>
      <p:sp>
        <p:nvSpPr>
          <p:cNvPr id="4" name="TextBox 3">
            <a:extLst>
              <a:ext uri="{FF2B5EF4-FFF2-40B4-BE49-F238E27FC236}">
                <a16:creationId xmlns:a16="http://schemas.microsoft.com/office/drawing/2014/main" id="{21166AB6-E65C-4FFF-86EE-D8FE449BCF44}"/>
              </a:ext>
            </a:extLst>
          </p:cNvPr>
          <p:cNvSpPr txBox="1"/>
          <p:nvPr/>
        </p:nvSpPr>
        <p:spPr>
          <a:xfrm>
            <a:off x="1680" y="-1307"/>
            <a:ext cx="12191251" cy="1569660"/>
          </a:xfrm>
          <a:prstGeom prst="rect">
            <a:avLst/>
          </a:prstGeom>
          <a:solidFill>
            <a:srgbClr val="922247"/>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3200" b="1">
              <a:solidFill>
                <a:srgbClr val="FFFFFF"/>
              </a:solidFill>
              <a:ea typeface="+mn-lt"/>
              <a:cs typeface="+mn-lt"/>
            </a:endParaRPr>
          </a:p>
          <a:p>
            <a:pPr algn="ctr"/>
            <a:r>
              <a:rPr lang="en-US" sz="3200" b="1">
                <a:solidFill>
                  <a:srgbClr val="FFFFFF"/>
                </a:solidFill>
                <a:ea typeface="+mn-lt"/>
                <a:cs typeface="+mn-lt"/>
              </a:rPr>
              <a:t>Land Acknowledgement</a:t>
            </a:r>
          </a:p>
          <a:p>
            <a:pPr algn="ctr"/>
            <a:endParaRPr lang="en-US" sz="3200" b="1">
              <a:solidFill>
                <a:srgbClr val="FFFFFF"/>
              </a:solidFill>
              <a:cs typeface="Calibri"/>
            </a:endParaRPr>
          </a:p>
        </p:txBody>
      </p:sp>
      <p:sp>
        <p:nvSpPr>
          <p:cNvPr id="2" name="TextBox 1">
            <a:extLst>
              <a:ext uri="{FF2B5EF4-FFF2-40B4-BE49-F238E27FC236}">
                <a16:creationId xmlns:a16="http://schemas.microsoft.com/office/drawing/2014/main" id="{2AFC8FDF-BFB2-4AB8-B567-8D7A9F859A78}"/>
              </a:ext>
            </a:extLst>
          </p:cNvPr>
          <p:cNvSpPr txBox="1"/>
          <p:nvPr/>
        </p:nvSpPr>
        <p:spPr>
          <a:xfrm>
            <a:off x="607742" y="1720076"/>
            <a:ext cx="11144094"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ea typeface="+mn-lt"/>
                <a:cs typeface="+mn-lt"/>
              </a:rPr>
              <a:t>The Loyola community occupies the ancestral homelands of the people of the </a:t>
            </a:r>
            <a:r>
              <a:rPr lang="en-US" sz="2000" b="1">
                <a:ea typeface="+mn-lt"/>
                <a:cs typeface="+mn-lt"/>
              </a:rPr>
              <a:t>Council of Three Fires</a:t>
            </a:r>
            <a:r>
              <a:rPr lang="en-US" sz="2000">
                <a:ea typeface="+mn-lt"/>
                <a:cs typeface="+mn-lt"/>
              </a:rPr>
              <a:t>, an alliance which formed based on the shared language, similar culture, and common historical background of its three historical members: </a:t>
            </a:r>
            <a:r>
              <a:rPr lang="en-US" sz="2000" b="1">
                <a:ea typeface="+mn-lt"/>
                <a:cs typeface="+mn-lt"/>
              </a:rPr>
              <a:t>the</a:t>
            </a:r>
            <a:r>
              <a:rPr lang="en-US" sz="2000">
                <a:ea typeface="+mn-lt"/>
                <a:cs typeface="+mn-lt"/>
              </a:rPr>
              <a:t> </a:t>
            </a:r>
            <a:r>
              <a:rPr lang="en-US" sz="2000" b="1">
                <a:ea typeface="+mn-lt"/>
                <a:cs typeface="+mn-lt"/>
              </a:rPr>
              <a:t>Odawa, Potawatomi, and Ojibwe nations</a:t>
            </a:r>
            <a:r>
              <a:rPr lang="en-US" sz="2000">
                <a:ea typeface="+mn-lt"/>
                <a:cs typeface="+mn-lt"/>
              </a:rPr>
              <a:t>. </a:t>
            </a:r>
          </a:p>
          <a:p>
            <a:endParaRPr lang="en-US" sz="2000">
              <a:ea typeface="+mn-lt"/>
              <a:cs typeface="+mn-lt"/>
            </a:endParaRPr>
          </a:p>
          <a:p>
            <a:r>
              <a:rPr lang="en-US" sz="2000">
                <a:ea typeface="+mn-lt"/>
                <a:cs typeface="+mn-lt"/>
              </a:rPr>
              <a:t>The land that Loyola occupies, which includes the shore and waters of Lake Michigan, was also a site of trade, travel, gathering and healing for more than a dozen other Native tribes, including the </a:t>
            </a:r>
            <a:r>
              <a:rPr lang="en-US" sz="2000" b="1">
                <a:ea typeface="+mn-lt"/>
                <a:cs typeface="+mn-lt"/>
              </a:rPr>
              <a:t>Menominee, </a:t>
            </a:r>
            <a:r>
              <a:rPr lang="en-US" sz="2000" b="1" err="1">
                <a:ea typeface="+mn-lt"/>
                <a:cs typeface="+mn-lt"/>
              </a:rPr>
              <a:t>Michigamea</a:t>
            </a:r>
            <a:r>
              <a:rPr lang="en-US" sz="2000" b="1">
                <a:ea typeface="+mn-lt"/>
                <a:cs typeface="+mn-lt"/>
              </a:rPr>
              <a:t>, Miami, Kickapoo, Peoria and Ho-Chunk nations</a:t>
            </a:r>
            <a:r>
              <a:rPr lang="en-US" sz="2000">
                <a:ea typeface="+mn-lt"/>
                <a:cs typeface="+mn-lt"/>
              </a:rPr>
              <a:t>. The history of the city of Chicago is intertwined with histories of native peoples. The name Chicago is adopted from the Algonquin language, and the Chicagoland area is still home to the largest number of Native Americans in the Midwest, over 65,000. The history of the lands Loyola occupies, and the history of Native Americans in Chicago and Illinois, is a history of displacement, conquest, and dehumanization. </a:t>
            </a:r>
          </a:p>
          <a:p>
            <a:endParaRPr lang="en-US" sz="2000">
              <a:ea typeface="+mn-lt"/>
              <a:cs typeface="+mn-lt"/>
            </a:endParaRPr>
          </a:p>
          <a:p>
            <a:r>
              <a:rPr lang="en-US" sz="2000">
                <a:ea typeface="+mn-lt"/>
                <a:cs typeface="+mn-lt"/>
              </a:rPr>
              <a:t>We at Loyola, in step with our Jesuit Catholic tradition, must commit to acknowledging this violent history by incorporating Native American texts and perspectives into our classes and working to keep this shared history alive in our study, conversation, and professional development.  </a:t>
            </a:r>
            <a:endParaRPr lang="en-US" sz="2000">
              <a:cs typeface="Calibri"/>
            </a:endParaRPr>
          </a:p>
        </p:txBody>
      </p:sp>
    </p:spTree>
    <p:extLst>
      <p:ext uri="{BB962C8B-B14F-4D97-AF65-F5344CB8AC3E}">
        <p14:creationId xmlns:p14="http://schemas.microsoft.com/office/powerpoint/2010/main" val="1126403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7">
            <a:extLst>
              <a:ext uri="{FF2B5EF4-FFF2-40B4-BE49-F238E27FC236}">
                <a16:creationId xmlns:a16="http://schemas.microsoft.com/office/drawing/2014/main" id="{4CE7D5BD-A31D-4F24-9989-A1EB46A6168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74725" y="965200"/>
            <a:ext cx="6550025" cy="4910138"/>
          </a:xfrm>
          <a:prstGeom prst="rect">
            <a:avLst/>
          </a:prstGeom>
        </p:spPr>
      </p:pic>
      <p:sp>
        <p:nvSpPr>
          <p:cNvPr id="11" name="TextBox 10">
            <a:extLst>
              <a:ext uri="{FF2B5EF4-FFF2-40B4-BE49-F238E27FC236}">
                <a16:creationId xmlns:a16="http://schemas.microsoft.com/office/drawing/2014/main" id="{8B452A93-6F04-4DA9-8B91-A7894125F68A}"/>
              </a:ext>
            </a:extLst>
          </p:cNvPr>
          <p:cNvSpPr txBox="1"/>
          <p:nvPr/>
        </p:nvSpPr>
        <p:spPr>
          <a:xfrm>
            <a:off x="8029074" y="1532021"/>
            <a:ext cx="375385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Complete this anonymous </a:t>
            </a:r>
            <a:r>
              <a:rPr lang="en-US" sz="2400">
                <a:hlinkClick r:id="rId5"/>
              </a:rPr>
              <a:t>feedback form</a:t>
            </a:r>
            <a:r>
              <a:rPr lang="en-US" sz="2400"/>
              <a:t> to share what you learned today!</a:t>
            </a:r>
            <a:endParaRPr lang="en-US" sz="2400">
              <a:cs typeface="Calibri"/>
            </a:endParaRPr>
          </a:p>
        </p:txBody>
      </p:sp>
    </p:spTree>
    <p:extLst>
      <p:ext uri="{BB962C8B-B14F-4D97-AF65-F5344CB8AC3E}">
        <p14:creationId xmlns:p14="http://schemas.microsoft.com/office/powerpoint/2010/main" val="4219633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022579-28C8-4B5B-BB72-310D4751574D}"/>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cs typeface="Calibri Light"/>
              </a:rPr>
              <a:t>Additional Resources</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F30AE670-18A6-44C9-A6B9-8737B327D8A4}"/>
              </a:ext>
            </a:extLst>
          </p:cNvPr>
          <p:cNvGraphicFramePr>
            <a:graphicFrameLocks noGrp="1"/>
          </p:cNvGraphicFramePr>
          <p:nvPr>
            <p:ph idx="1"/>
            <p:extLst>
              <p:ext uri="{D42A27DB-BD31-4B8C-83A1-F6EECF244321}">
                <p14:modId xmlns:p14="http://schemas.microsoft.com/office/powerpoint/2010/main" val="363613348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1183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22579-28C8-4B5B-BB72-310D4751574D}"/>
              </a:ext>
            </a:extLst>
          </p:cNvPr>
          <p:cNvSpPr>
            <a:spLocks noGrp="1"/>
          </p:cNvSpPr>
          <p:nvPr>
            <p:ph type="title"/>
          </p:nvPr>
        </p:nvSpPr>
        <p:spPr/>
        <p:txBody>
          <a:bodyPr/>
          <a:lstStyle/>
          <a:p>
            <a:r>
              <a:rPr lang="en-US">
                <a:cs typeface="Calibri Light"/>
              </a:rPr>
              <a:t>References</a:t>
            </a:r>
            <a:endParaRPr lang="en-US"/>
          </a:p>
        </p:txBody>
      </p:sp>
      <p:graphicFrame>
        <p:nvGraphicFramePr>
          <p:cNvPr id="5" name="Content Placeholder 2">
            <a:extLst>
              <a:ext uri="{FF2B5EF4-FFF2-40B4-BE49-F238E27FC236}">
                <a16:creationId xmlns:a16="http://schemas.microsoft.com/office/drawing/2014/main" id="{14D401AA-5CFF-4A70-8447-052A96662EF3}"/>
              </a:ext>
            </a:extLst>
          </p:cNvPr>
          <p:cNvGraphicFramePr>
            <a:graphicFrameLocks noGrp="1"/>
          </p:cNvGraphicFramePr>
          <p:nvPr>
            <p:ph idx="1"/>
            <p:extLst>
              <p:ext uri="{D42A27DB-BD31-4B8C-83A1-F6EECF244321}">
                <p14:modId xmlns:p14="http://schemas.microsoft.com/office/powerpoint/2010/main" val="67518716"/>
              </p:ext>
            </p:extLst>
          </p:nvPr>
        </p:nvGraphicFramePr>
        <p:xfrm>
          <a:off x="624874" y="189751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4882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815555-D124-6A46-B714-5D8450D71306}"/>
              </a:ext>
            </a:extLst>
          </p:cNvPr>
          <p:cNvSpPr>
            <a:spLocks noGrp="1"/>
          </p:cNvSpPr>
          <p:nvPr>
            <p:ph type="title"/>
          </p:nvPr>
        </p:nvSpPr>
        <p:spPr>
          <a:xfrm>
            <a:off x="838200" y="556995"/>
            <a:ext cx="10515600" cy="1133693"/>
          </a:xfrm>
        </p:spPr>
        <p:txBody>
          <a:bodyPr>
            <a:normAutofit/>
          </a:bodyPr>
          <a:lstStyle/>
          <a:p>
            <a:r>
              <a:rPr lang="en-US" sz="3600"/>
              <a:t>Today's Session Agenda </a:t>
            </a:r>
          </a:p>
        </p:txBody>
      </p:sp>
      <p:graphicFrame>
        <p:nvGraphicFramePr>
          <p:cNvPr id="5" name="Content Placeholder 2">
            <a:extLst>
              <a:ext uri="{FF2B5EF4-FFF2-40B4-BE49-F238E27FC236}">
                <a16:creationId xmlns:a16="http://schemas.microsoft.com/office/drawing/2014/main" id="{7DB616D2-1503-4A68-B548-C53C13044A07}"/>
              </a:ext>
            </a:extLst>
          </p:cNvPr>
          <p:cNvGraphicFramePr>
            <a:graphicFrameLocks noGrp="1"/>
          </p:cNvGraphicFramePr>
          <p:nvPr>
            <p:ph idx="1"/>
            <p:extLst>
              <p:ext uri="{D42A27DB-BD31-4B8C-83A1-F6EECF244321}">
                <p14:modId xmlns:p14="http://schemas.microsoft.com/office/powerpoint/2010/main" val="414493593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8667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A098C4B-E6CB-4600-BE99-2A225DB92840}"/>
              </a:ext>
            </a:extLst>
          </p:cNvPr>
          <p:cNvPicPr>
            <a:picLocks noChangeAspect="1"/>
          </p:cNvPicPr>
          <p:nvPr/>
        </p:nvPicPr>
        <p:blipFill rotWithShape="1">
          <a:blip r:embed="rId2"/>
          <a:srcRect l="12877" t="9090" r="10541" b="8"/>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C48A1-F970-4952-92ED-901872AEB81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Stretching</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97899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32A3F-9991-44CA-A10C-EB53307CD166}"/>
              </a:ext>
            </a:extLst>
          </p:cNvPr>
          <p:cNvSpPr>
            <a:spLocks noGrp="1"/>
          </p:cNvSpPr>
          <p:nvPr>
            <p:ph type="title"/>
          </p:nvPr>
        </p:nvSpPr>
        <p:spPr>
          <a:xfrm>
            <a:off x="-63887" y="98960"/>
            <a:ext cx="12312769" cy="1380981"/>
          </a:xfrm>
        </p:spPr>
        <p:txBody>
          <a:bodyPr>
            <a:normAutofit/>
          </a:bodyPr>
          <a:lstStyle/>
          <a:p>
            <a:pPr algn="ctr"/>
            <a:r>
              <a:rPr lang="en-US" sz="2800" b="1">
                <a:solidFill>
                  <a:srgbClr val="A6003F"/>
                </a:solidFill>
                <a:latin typeface="Cambria"/>
                <a:ea typeface="+mn-ea"/>
                <a:cs typeface="+mn-cs"/>
              </a:rPr>
              <a:t>Approach to Teaching at LUC</a:t>
            </a:r>
            <a:br>
              <a:rPr lang="en-US" sz="2800" b="1">
                <a:latin typeface="Cambria"/>
                <a:ea typeface="+mn-ea"/>
                <a:cs typeface="+mn-cs"/>
              </a:rPr>
            </a:br>
            <a:endParaRPr lang="en-US" sz="2800">
              <a:latin typeface="Cambria"/>
              <a:ea typeface="Cambria"/>
              <a:cs typeface="Calibri Light"/>
            </a:endParaRPr>
          </a:p>
        </p:txBody>
      </p:sp>
      <p:sp>
        <p:nvSpPr>
          <p:cNvPr id="5" name="Oval 4">
            <a:extLst>
              <a:ext uri="{FF2B5EF4-FFF2-40B4-BE49-F238E27FC236}">
                <a16:creationId xmlns:a16="http://schemas.microsoft.com/office/drawing/2014/main" id="{6EE7EEC4-060B-4104-8339-92B63FB8D148}"/>
              </a:ext>
            </a:extLst>
          </p:cNvPr>
          <p:cNvSpPr/>
          <p:nvPr/>
        </p:nvSpPr>
        <p:spPr>
          <a:xfrm>
            <a:off x="362360" y="1825301"/>
            <a:ext cx="2243333" cy="2350318"/>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b="1">
              <a:solidFill>
                <a:srgbClr val="A6003F"/>
              </a:solidFill>
              <a:cs typeface="Calibri"/>
            </a:endParaRPr>
          </a:p>
        </p:txBody>
      </p:sp>
      <p:sp>
        <p:nvSpPr>
          <p:cNvPr id="6" name="Oval 5">
            <a:extLst>
              <a:ext uri="{FF2B5EF4-FFF2-40B4-BE49-F238E27FC236}">
                <a16:creationId xmlns:a16="http://schemas.microsoft.com/office/drawing/2014/main" id="{D1085761-3F57-4E10-BDD5-06064188BBF8}"/>
              </a:ext>
            </a:extLst>
          </p:cNvPr>
          <p:cNvSpPr/>
          <p:nvPr/>
        </p:nvSpPr>
        <p:spPr>
          <a:xfrm>
            <a:off x="2493945" y="1854321"/>
            <a:ext cx="2359370" cy="2423983"/>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600" b="1">
                <a:solidFill>
                  <a:schemeClr val="tx1">
                    <a:lumMod val="75000"/>
                    <a:lumOff val="25000"/>
                  </a:schemeClr>
                </a:solidFill>
                <a:cs typeface="Calibri"/>
              </a:rPr>
              <a:t>ARP</a:t>
            </a:r>
          </a:p>
        </p:txBody>
      </p:sp>
      <p:sp>
        <p:nvSpPr>
          <p:cNvPr id="7" name="Oval 6">
            <a:extLst>
              <a:ext uri="{FF2B5EF4-FFF2-40B4-BE49-F238E27FC236}">
                <a16:creationId xmlns:a16="http://schemas.microsoft.com/office/drawing/2014/main" id="{FCBF5D80-26D3-4A1D-BE17-69A822527F54}"/>
              </a:ext>
            </a:extLst>
          </p:cNvPr>
          <p:cNvSpPr/>
          <p:nvPr/>
        </p:nvSpPr>
        <p:spPr>
          <a:xfrm>
            <a:off x="1338180" y="3429648"/>
            <a:ext cx="2332357" cy="2270501"/>
          </a:xfrm>
          <a:prstGeom prst="ellipse">
            <a:avLst/>
          </a:prstGeom>
          <a:solidFill>
            <a:srgbClr val="A6003F"/>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3600">
              <a:solidFill>
                <a:schemeClr val="bg1"/>
              </a:solidFill>
              <a:cs typeface="Calibri"/>
            </a:endParaRPr>
          </a:p>
        </p:txBody>
      </p:sp>
      <p:pic>
        <p:nvPicPr>
          <p:cNvPr id="12" name="Picture 4">
            <a:extLst>
              <a:ext uri="{FF2B5EF4-FFF2-40B4-BE49-F238E27FC236}">
                <a16:creationId xmlns:a16="http://schemas.microsoft.com/office/drawing/2014/main" id="{B53481B0-7EC0-4C81-B2D4-303B10DCE692}"/>
              </a:ext>
            </a:extLst>
          </p:cNvPr>
          <p:cNvPicPr>
            <a:picLocks noChangeAspect="1"/>
          </p:cNvPicPr>
          <p:nvPr/>
        </p:nvPicPr>
        <p:blipFill rotWithShape="1">
          <a:blip r:embed="rId3"/>
          <a:srcRect t="1018" b="1018"/>
          <a:stretch/>
        </p:blipFill>
        <p:spPr>
          <a:xfrm>
            <a:off x="836989" y="2328802"/>
            <a:ext cx="1301425" cy="1240401"/>
          </a:xfrm>
          <a:prstGeom prst="rect">
            <a:avLst/>
          </a:prstGeom>
        </p:spPr>
      </p:pic>
      <p:pic>
        <p:nvPicPr>
          <p:cNvPr id="3" name="Picture 4" descr="A picture containing text&#10;&#10;Description automatically generated">
            <a:extLst>
              <a:ext uri="{FF2B5EF4-FFF2-40B4-BE49-F238E27FC236}">
                <a16:creationId xmlns:a16="http://schemas.microsoft.com/office/drawing/2014/main" id="{8E0CBBBD-AF64-48D7-8CBD-4A002CC1256E}"/>
              </a:ext>
            </a:extLst>
          </p:cNvPr>
          <p:cNvPicPr>
            <a:picLocks noChangeAspect="1"/>
          </p:cNvPicPr>
          <p:nvPr/>
        </p:nvPicPr>
        <p:blipFill rotWithShape="1">
          <a:blip r:embed="rId4"/>
          <a:srcRect t="455" b="455"/>
          <a:stretch/>
        </p:blipFill>
        <p:spPr>
          <a:xfrm>
            <a:off x="3104741" y="2328165"/>
            <a:ext cx="1258292" cy="1364968"/>
          </a:xfrm>
          <a:prstGeom prst="rect">
            <a:avLst/>
          </a:prstGeom>
        </p:spPr>
      </p:pic>
      <p:pic>
        <p:nvPicPr>
          <p:cNvPr id="14" name="Picture 4">
            <a:extLst>
              <a:ext uri="{FF2B5EF4-FFF2-40B4-BE49-F238E27FC236}">
                <a16:creationId xmlns:a16="http://schemas.microsoft.com/office/drawing/2014/main" id="{24E14EC4-498C-4389-8A94-08F53E183AE1}"/>
              </a:ext>
            </a:extLst>
          </p:cNvPr>
          <p:cNvPicPr>
            <a:picLocks noChangeAspect="1"/>
          </p:cNvPicPr>
          <p:nvPr/>
        </p:nvPicPr>
        <p:blipFill rotWithShape="1">
          <a:blip r:embed="rId5"/>
          <a:srcRect l="-1036" t="-6154" r="367" b="4615"/>
          <a:stretch/>
        </p:blipFill>
        <p:spPr>
          <a:xfrm>
            <a:off x="2087164" y="4052186"/>
            <a:ext cx="905653" cy="914169"/>
          </a:xfrm>
          <a:prstGeom prst="rect">
            <a:avLst/>
          </a:prstGeom>
        </p:spPr>
      </p:pic>
      <p:pic>
        <p:nvPicPr>
          <p:cNvPr id="11" name="Picture 4" descr="A picture containing shape&#10;&#10;Description automatically generated">
            <a:extLst>
              <a:ext uri="{FF2B5EF4-FFF2-40B4-BE49-F238E27FC236}">
                <a16:creationId xmlns:a16="http://schemas.microsoft.com/office/drawing/2014/main" id="{AE35E086-68E2-45AA-83C4-A75DD0E46AE6}"/>
              </a:ext>
            </a:extLst>
          </p:cNvPr>
          <p:cNvPicPr>
            <a:picLocks noChangeAspect="1"/>
          </p:cNvPicPr>
          <p:nvPr/>
        </p:nvPicPr>
        <p:blipFill>
          <a:blip r:embed="rId6"/>
          <a:stretch>
            <a:fillRect/>
          </a:stretch>
        </p:blipFill>
        <p:spPr>
          <a:xfrm>
            <a:off x="2022423" y="3013108"/>
            <a:ext cx="1027583" cy="1027583"/>
          </a:xfrm>
          <a:prstGeom prst="rect">
            <a:avLst/>
          </a:prstGeom>
        </p:spPr>
      </p:pic>
      <p:pic>
        <p:nvPicPr>
          <p:cNvPr id="21" name="Picture 14" descr="A picture containing silhouette&#10;&#10;Description automatically generated">
            <a:extLst>
              <a:ext uri="{FF2B5EF4-FFF2-40B4-BE49-F238E27FC236}">
                <a16:creationId xmlns:a16="http://schemas.microsoft.com/office/drawing/2014/main" id="{6F144E56-59F3-4C13-BB29-44F2D3032E07}"/>
              </a:ext>
            </a:extLst>
          </p:cNvPr>
          <p:cNvPicPr>
            <a:picLocks noChangeAspect="1"/>
          </p:cNvPicPr>
          <p:nvPr/>
        </p:nvPicPr>
        <p:blipFill rotWithShape="1">
          <a:blip r:embed="rId7"/>
          <a:srcRect t="12543" b="12543"/>
          <a:stretch/>
        </p:blipFill>
        <p:spPr>
          <a:xfrm>
            <a:off x="6314142" y="1823517"/>
            <a:ext cx="4843039" cy="3948351"/>
          </a:xfrm>
          <a:prstGeom prst="rect">
            <a:avLst/>
          </a:prstGeom>
        </p:spPr>
      </p:pic>
    </p:spTree>
    <p:extLst>
      <p:ext uri="{BB962C8B-B14F-4D97-AF65-F5344CB8AC3E}">
        <p14:creationId xmlns:p14="http://schemas.microsoft.com/office/powerpoint/2010/main" val="296221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C681C32C-7AFC-4BB3-9088-65CBDFC5D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CC310B-C50A-4B5A-86A6-3B47B886E230}"/>
              </a:ext>
            </a:extLst>
          </p:cNvPr>
          <p:cNvSpPr>
            <a:spLocks noGrp="1"/>
          </p:cNvSpPr>
          <p:nvPr>
            <p:ph type="title"/>
          </p:nvPr>
        </p:nvSpPr>
        <p:spPr>
          <a:xfrm>
            <a:off x="3755725" y="4393453"/>
            <a:ext cx="4685857" cy="1465973"/>
          </a:xfrm>
        </p:spPr>
        <p:txBody>
          <a:bodyPr anchor="t">
            <a:normAutofit/>
          </a:bodyPr>
          <a:lstStyle/>
          <a:p>
            <a:pPr algn="ctr"/>
            <a:r>
              <a:rPr lang="en-US" sz="4000">
                <a:cs typeface="Calibri Light"/>
              </a:rPr>
              <a:t>Year-long </a:t>
            </a:r>
            <a:br>
              <a:rPr lang="en-US" sz="4000">
                <a:cs typeface="Calibri Light"/>
              </a:rPr>
            </a:br>
            <a:r>
              <a:rPr lang="en-US" sz="4000">
                <a:cs typeface="Calibri Light"/>
              </a:rPr>
              <a:t>Orientation Series</a:t>
            </a:r>
          </a:p>
        </p:txBody>
      </p:sp>
      <p:pic>
        <p:nvPicPr>
          <p:cNvPr id="4" name="Picture 4" descr="A picture containing diagram&#10;&#10;Description automatically generated">
            <a:extLst>
              <a:ext uri="{FF2B5EF4-FFF2-40B4-BE49-F238E27FC236}">
                <a16:creationId xmlns:a16="http://schemas.microsoft.com/office/drawing/2014/main" id="{D0D33070-F8D5-4B08-BB2A-2F1D6A7B588D}"/>
              </a:ext>
            </a:extLst>
          </p:cNvPr>
          <p:cNvPicPr>
            <a:picLocks noChangeAspect="1"/>
          </p:cNvPicPr>
          <p:nvPr/>
        </p:nvPicPr>
        <p:blipFill rotWithShape="1">
          <a:blip r:embed="rId2"/>
          <a:srcRect t="23921" b="23921"/>
          <a:stretch/>
        </p:blipFill>
        <p:spPr>
          <a:xfrm>
            <a:off x="20" y="432"/>
            <a:ext cx="12191980" cy="4244759"/>
          </a:xfrm>
          <a:prstGeom prst="rect">
            <a:avLst/>
          </a:prstGeom>
        </p:spPr>
      </p:pic>
      <p:sp>
        <p:nvSpPr>
          <p:cNvPr id="3" name="Content Placeholder 2">
            <a:extLst>
              <a:ext uri="{FF2B5EF4-FFF2-40B4-BE49-F238E27FC236}">
                <a16:creationId xmlns:a16="http://schemas.microsoft.com/office/drawing/2014/main" id="{D2BB6BAB-FB0B-43FF-A5BB-1337B0841418}"/>
              </a:ext>
            </a:extLst>
          </p:cNvPr>
          <p:cNvSpPr>
            <a:spLocks noGrp="1"/>
          </p:cNvSpPr>
          <p:nvPr>
            <p:ph idx="1"/>
          </p:nvPr>
        </p:nvSpPr>
        <p:spPr>
          <a:xfrm>
            <a:off x="2038350" y="5765053"/>
            <a:ext cx="8124825" cy="418223"/>
          </a:xfrm>
        </p:spPr>
        <p:txBody>
          <a:bodyPr vert="horz" lIns="91440" tIns="45720" rIns="91440" bIns="45720" rtlCol="0" anchor="t">
            <a:normAutofit/>
          </a:bodyPr>
          <a:lstStyle/>
          <a:p>
            <a:pPr marL="0" indent="0" algn="ctr">
              <a:buNone/>
            </a:pPr>
            <a:r>
              <a:rPr lang="en-US" sz="2000">
                <a:ea typeface="+mn-lt"/>
                <a:cs typeface="+mn-lt"/>
                <a:hlinkClick r:id="rId3"/>
              </a:rPr>
              <a:t>https://www.luc.edu/fcip/programs/teachinglearningworkshops/</a:t>
            </a:r>
            <a:endParaRPr lang="en-US" sz="2000">
              <a:ea typeface="+mn-lt"/>
              <a:cs typeface="+mn-lt"/>
            </a:endParaRPr>
          </a:p>
          <a:p>
            <a:endParaRPr lang="en-US" sz="2000">
              <a:cs typeface="Calibri"/>
            </a:endParaRPr>
          </a:p>
          <a:p>
            <a:pPr marL="0" indent="0">
              <a:buNone/>
            </a:pPr>
            <a:endParaRPr lang="en-US" sz="2000">
              <a:cs typeface="Calibri"/>
            </a:endParaRPr>
          </a:p>
        </p:txBody>
      </p:sp>
      <p:sp>
        <p:nvSpPr>
          <p:cNvPr id="27" name="Rectangle 26">
            <a:extLst>
              <a:ext uri="{FF2B5EF4-FFF2-40B4-BE49-F238E27FC236}">
                <a16:creationId xmlns:a16="http://schemas.microsoft.com/office/drawing/2014/main" id="{199C0ED0-69DE-4C31-A5CF-E2A46FD30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D42B8BD-40AF-488E-8A79-D7256C9172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826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815555-D124-6A46-B714-5D8450D71306}"/>
              </a:ext>
            </a:extLst>
          </p:cNvPr>
          <p:cNvSpPr>
            <a:spLocks noGrp="1"/>
          </p:cNvSpPr>
          <p:nvPr>
            <p:ph type="title"/>
          </p:nvPr>
        </p:nvSpPr>
        <p:spPr>
          <a:xfrm>
            <a:off x="838200" y="556995"/>
            <a:ext cx="10515600" cy="1133693"/>
          </a:xfrm>
        </p:spPr>
        <p:txBody>
          <a:bodyPr>
            <a:normAutofit/>
          </a:bodyPr>
          <a:lstStyle/>
          <a:p>
            <a:r>
              <a:rPr lang="en-US" sz="3600"/>
              <a:t>Today's Session outcomes </a:t>
            </a:r>
            <a:br>
              <a:rPr lang="en-US" sz="3600"/>
            </a:br>
            <a:endParaRPr lang="en-US" sz="3600">
              <a:cs typeface="Calibri Light"/>
            </a:endParaRPr>
          </a:p>
        </p:txBody>
      </p:sp>
      <p:graphicFrame>
        <p:nvGraphicFramePr>
          <p:cNvPr id="5" name="Content Placeholder 2">
            <a:extLst>
              <a:ext uri="{FF2B5EF4-FFF2-40B4-BE49-F238E27FC236}">
                <a16:creationId xmlns:a16="http://schemas.microsoft.com/office/drawing/2014/main" id="{7DB616D2-1503-4A68-B548-C53C13044A07}"/>
              </a:ext>
            </a:extLst>
          </p:cNvPr>
          <p:cNvGraphicFramePr>
            <a:graphicFrameLocks noGrp="1"/>
          </p:cNvGraphicFramePr>
          <p:nvPr>
            <p:ph idx="1"/>
            <p:extLst>
              <p:ext uri="{D42A27DB-BD31-4B8C-83A1-F6EECF244321}">
                <p14:modId xmlns:p14="http://schemas.microsoft.com/office/powerpoint/2010/main" val="989380786"/>
              </p:ext>
            </p:extLst>
          </p:nvPr>
        </p:nvGraphicFramePr>
        <p:xfrm>
          <a:off x="414708" y="1336767"/>
          <a:ext cx="11147502" cy="5206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8823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extBox 4"/>
          <p:cNvSpPr txBox="1"/>
          <p:nvPr/>
        </p:nvSpPr>
        <p:spPr>
          <a:xfrm>
            <a:off x="804672" y="2404872"/>
            <a:ext cx="3306646" cy="1627792"/>
          </a:xfrm>
          <a:prstGeom prst="rect">
            <a:avLst/>
          </a:prstGeom>
        </p:spPr>
        <p:txBody>
          <a:bodyPr vert="horz" lIns="274320" tIns="182880" rIns="274320" bIns="182880" rtlCol="0" anchor="ctr" anchorCtr="1">
            <a:normAutofit/>
          </a:bodyPr>
          <a:lstStyle/>
          <a:p>
            <a:pPr algn="ctr">
              <a:lnSpc>
                <a:spcPct val="90000"/>
              </a:lnSpc>
              <a:spcBef>
                <a:spcPct val="0"/>
              </a:spcBef>
              <a:spcAft>
                <a:spcPts val="600"/>
              </a:spcAft>
            </a:pPr>
            <a:r>
              <a:rPr lang="en-US" sz="2800" cap="all" spc="200">
                <a:solidFill>
                  <a:srgbClr val="262626"/>
                </a:solidFill>
                <a:latin typeface="+mj-lt"/>
                <a:ea typeface="+mj-ea"/>
                <a:cs typeface="+mj-cs"/>
              </a:rPr>
              <a:t>Ignatian Pedagogical Paradigm</a:t>
            </a:r>
          </a:p>
        </p:txBody>
      </p:sp>
      <p:sp>
        <p:nvSpPr>
          <p:cNvPr id="10" name="Rectangle 9">
            <a:extLst>
              <a:ext uri="{FF2B5EF4-FFF2-40B4-BE49-F238E27FC236}">
                <a16:creationId xmlns:a16="http://schemas.microsoft.com/office/drawing/2014/main" id="{5CEBAAEF-3E73-4D85-9A3C-E40FEAFAE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Diagram&#10;&#10;Description automatically generated">
            <a:extLst>
              <a:ext uri="{FF2B5EF4-FFF2-40B4-BE49-F238E27FC236}">
                <a16:creationId xmlns:a16="http://schemas.microsoft.com/office/drawing/2014/main" id="{B0729FD1-F2B8-474D-9353-0C82DD0AE036}"/>
              </a:ext>
            </a:extLst>
          </p:cNvPr>
          <p:cNvPicPr>
            <a:picLocks noChangeAspect="1"/>
          </p:cNvPicPr>
          <p:nvPr/>
        </p:nvPicPr>
        <p:blipFill rotWithShape="1">
          <a:blip r:embed="rId2"/>
          <a:srcRect l="10995" t="22360" r="10471" b="15447"/>
          <a:stretch/>
        </p:blipFill>
        <p:spPr>
          <a:xfrm>
            <a:off x="5767781" y="706341"/>
            <a:ext cx="5134038" cy="5263134"/>
          </a:xfrm>
          <a:prstGeom prst="rect">
            <a:avLst/>
          </a:prstGeom>
        </p:spPr>
      </p:pic>
    </p:spTree>
    <p:extLst>
      <p:ext uri="{BB962C8B-B14F-4D97-AF65-F5344CB8AC3E}">
        <p14:creationId xmlns:p14="http://schemas.microsoft.com/office/powerpoint/2010/main" val="40099135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cel">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157E8C6B576841973416B1FAB2F069" ma:contentTypeVersion="15" ma:contentTypeDescription="Create a new document." ma:contentTypeScope="" ma:versionID="480c0c676e2e01b5a1e9f744a2481b42">
  <xsd:schema xmlns:xsd="http://www.w3.org/2001/XMLSchema" xmlns:xs="http://www.w3.org/2001/XMLSchema" xmlns:p="http://schemas.microsoft.com/office/2006/metadata/properties" xmlns:ns2="ed468a1d-be4c-4419-bcf5-210cc53d3a6d" xmlns:ns3="e81b1abb-2002-435a-a018-5721bb4a0dbc" targetNamespace="http://schemas.microsoft.com/office/2006/metadata/properties" ma:root="true" ma:fieldsID="82a5c168fe8b3f682225a61f66b2098d" ns2:_="" ns3:_="">
    <xsd:import namespace="ed468a1d-be4c-4419-bcf5-210cc53d3a6d"/>
    <xsd:import namespace="e81b1abb-2002-435a-a018-5721bb4a0d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problembased" minOccurs="0"/>
                <xsd:element ref="ns2:projectbased" minOccurs="0"/>
                <xsd:element ref="ns2:capston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468a1d-be4c-4419-bcf5-210cc53d3a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problembased" ma:index="20" nillable="true" ma:displayName="article type" ma:format="Dropdown" ma:internalName="problembased">
      <xsd:simpleType>
        <xsd:restriction base="dms:Choice">
          <xsd:enumeration value="problem based"/>
          <xsd:enumeration value="project based"/>
          <xsd:enumeration value="Choice 3"/>
        </xsd:restriction>
      </xsd:simpleType>
    </xsd:element>
    <xsd:element name="projectbased" ma:index="21" nillable="true" ma:displayName="project based" ma:format="Dropdown" ma:internalName="projectbased">
      <xsd:simpleType>
        <xsd:restriction base="dms:Text">
          <xsd:maxLength value="255"/>
        </xsd:restriction>
      </xsd:simpleType>
    </xsd:element>
    <xsd:element name="capstone" ma:index="22" nillable="true" ma:displayName="capstone" ma:format="Dropdown" ma:internalName="capston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1b1abb-2002-435a-a018-5721bb4a0db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ojectbased xmlns="ed468a1d-be4c-4419-bcf5-210cc53d3a6d" xsi:nil="true"/>
    <capstone xmlns="ed468a1d-be4c-4419-bcf5-210cc53d3a6d" xsi:nil="true"/>
    <problembased xmlns="ed468a1d-be4c-4419-bcf5-210cc53d3a6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759F7F-F03B-4DFE-9F52-6EF1983168D4}">
  <ds:schemaRefs>
    <ds:schemaRef ds:uri="e81b1abb-2002-435a-a018-5721bb4a0dbc"/>
    <ds:schemaRef ds:uri="ed468a1d-be4c-4419-bcf5-210cc53d3a6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A5A3123-860A-4A7D-B470-2330FE1723BB}">
  <ds:schemaRefs>
    <ds:schemaRef ds:uri="ed468a1d-be4c-4419-bcf5-210cc53d3a6d"/>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C8D33D1-0D99-4B01-AAAA-29BD1D2D78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1650</Words>
  <Application>Microsoft Office PowerPoint</Application>
  <PresentationFormat>Widescreen</PresentationFormat>
  <Paragraphs>153</Paragraphs>
  <Slides>32</Slides>
  <Notes>9</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32</vt:i4>
      </vt:variant>
    </vt:vector>
  </HeadingPairs>
  <TitlesOfParts>
    <vt:vector size="45" baseType="lpstr">
      <vt:lpstr>Arial</vt:lpstr>
      <vt:lpstr>Arial,Sans-Serif</vt:lpstr>
      <vt:lpstr>Calibri</vt:lpstr>
      <vt:lpstr>Calibri Light</vt:lpstr>
      <vt:lpstr>Cambria</vt:lpstr>
      <vt:lpstr>Gill Sans MT</vt:lpstr>
      <vt:lpstr>Myriad Pro</vt:lpstr>
      <vt:lpstr>office theme</vt:lpstr>
      <vt:lpstr>Parcel</vt:lpstr>
      <vt:lpstr>Office Theme</vt:lpstr>
      <vt:lpstr>Office Theme</vt:lpstr>
      <vt:lpstr>Office Theme</vt:lpstr>
      <vt:lpstr>Office Theme</vt:lpstr>
      <vt:lpstr>understanding teaching at Loyola university Chicago  presentation for new faculty orientation</vt:lpstr>
      <vt:lpstr>PowerPoint Presentation</vt:lpstr>
      <vt:lpstr>PowerPoint Presentation</vt:lpstr>
      <vt:lpstr>Today's Session Agenda </vt:lpstr>
      <vt:lpstr>Stretching</vt:lpstr>
      <vt:lpstr>Approach to Teaching at LUC </vt:lpstr>
      <vt:lpstr>Year-long  Orientation Series</vt:lpstr>
      <vt:lpstr>Today's Session outcomes  </vt:lpstr>
      <vt:lpstr>PowerPoint Presentation</vt:lpstr>
      <vt:lpstr>PowerPoint Presentation</vt:lpstr>
      <vt:lpstr>Free Write: Context</vt:lpstr>
      <vt:lpstr>Free write: Share</vt:lpstr>
      <vt:lpstr>Context</vt:lpstr>
      <vt:lpstr>Who are generation Z students?</vt:lpstr>
      <vt:lpstr>Why care about generation Z students?</vt:lpstr>
      <vt:lpstr>Values of Gen Z Students</vt:lpstr>
      <vt:lpstr>Revisiting Context</vt:lpstr>
      <vt:lpstr>PowerPoint Presentation</vt:lpstr>
      <vt:lpstr>Recognizing and Sharing Your Experiences: Jamboard</vt:lpstr>
      <vt:lpstr>PowerPoint Presentation</vt:lpstr>
      <vt:lpstr>Individual Guided Reflection: Think</vt:lpstr>
      <vt:lpstr>Reflection: Share</vt:lpstr>
      <vt:lpstr>Stretching</vt:lpstr>
      <vt:lpstr>PowerPoint Presentation</vt:lpstr>
      <vt:lpstr>Moving from Knowledge to Action </vt:lpstr>
      <vt:lpstr>What did you hear or read that resonates with you?</vt:lpstr>
      <vt:lpstr>Strategies and Practices for Teaching Generation Z</vt:lpstr>
      <vt:lpstr>Pulling it All Together </vt:lpstr>
      <vt:lpstr>PowerPoint Presentation</vt:lpstr>
      <vt:lpstr>PowerPoint Presentation</vt:lpstr>
      <vt:lpstr>Additional 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Buescher, Cathy</cp:lastModifiedBy>
  <cp:revision>2</cp:revision>
  <dcterms:created xsi:type="dcterms:W3CDTF">2021-08-05T15:55:24Z</dcterms:created>
  <dcterms:modified xsi:type="dcterms:W3CDTF">2021-08-12T13:13:02Z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0x010100D8157E8C6B576841973416B1FAB2F069</vt:lpwstr>
  </property>
</Properties>
</file>